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ov" ContentType="video/quicktime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342" r:id="rId19"/>
    <p:sldId id="349" r:id="rId20"/>
    <p:sldId id="340" r:id="rId21"/>
    <p:sldId id="341" r:id="rId23"/>
    <p:sldId id="343" r:id="rId24"/>
    <p:sldId id="344" r:id="rId25"/>
    <p:sldId id="347" r:id="rId26"/>
    <p:sldId id="348" r:id="rId27"/>
    <p:sldId id="345" r:id="rId28"/>
    <p:sldId id="350" r:id="rId29"/>
    <p:sldId id="351" r:id="rId30"/>
    <p:sldId id="353" r:id="rId31"/>
    <p:sldId id="352" r:id="rId32"/>
    <p:sldId id="358" r:id="rId33"/>
    <p:sldId id="354" r:id="rId34"/>
    <p:sldId id="355" r:id="rId35"/>
    <p:sldId id="356" r:id="rId36"/>
    <p:sldId id="359" r:id="rId37"/>
    <p:sldId id="357" r:id="rId38"/>
    <p:sldId id="346" r:id="rId39"/>
    <p:sldId id="360" r:id="rId40"/>
    <p:sldId id="361" r:id="rId41"/>
    <p:sldId id="362" r:id="rId42"/>
    <p:sldId id="363" r:id="rId43"/>
    <p:sldId id="276" r:id="rId44"/>
    <p:sldId id="364" r:id="rId45"/>
    <p:sldId id="374" r:id="rId46"/>
    <p:sldId id="375" r:id="rId47"/>
    <p:sldId id="376" r:id="rId48"/>
    <p:sldId id="377" r:id="rId49"/>
    <p:sldId id="378" r:id="rId50"/>
    <p:sldId id="379" r:id="rId51"/>
    <p:sldId id="380" r:id="rId52"/>
    <p:sldId id="381" r:id="rId53"/>
    <p:sldId id="382" r:id="rId54"/>
    <p:sldId id="383" r:id="rId55"/>
    <p:sldId id="384" r:id="rId56"/>
    <p:sldId id="385" r:id="rId57"/>
    <p:sldId id="386" r:id="rId58"/>
    <p:sldId id="387" r:id="rId59"/>
    <p:sldId id="388" r:id="rId60"/>
    <p:sldId id="389" r:id="rId6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45720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91440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137160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182880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228600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274320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320040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3657600" algn="l" defTabSz="2438400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7E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notesMaster" Target="notesMasters/notesMaster1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100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10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议程标题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109" name="议程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1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说明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事实信息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27" name="正文级别 1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出自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出自</a:t>
            </a:r>
          </a:p>
        </p:txBody>
      </p:sp>
      <p:sp>
        <p:nvSpPr>
          <p:cNvPr id="13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12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4445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9017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1358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生长在岩石之间的野生植物的特写"/>
          <p:cNvSpPr/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5" name="乌云下的大岩层，前景是一条土路"/>
          <p:cNvSpPr/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6" name="生长在熔岩岩石之间的野生植物的特写"/>
          <p:cNvSpPr/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被绿色岩石景观环绕的瀑布"/>
          <p:cNvSpPr/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5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绿色丘陵景观"/>
          <p:cNvSpPr/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 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4" name="苔藓覆盖的岩石"/>
          <p:cNvSpPr/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2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3" name="乌云下的大岩层，前景是一条土路"/>
          <p:cNvSpPr/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72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73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7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实时视频（大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幻灯片标题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2" name="幻灯片副标题"/>
          <p:cNvSpPr txBox="1"/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3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8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9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ransition spd="med"/>
  <p:txStyles>
    <p:titleStyle>
      <a:lvl1pPr marL="0" marR="0" indent="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l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1219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1828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2438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30480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8400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.xml"/><Relationship Id="rId3" Type="http://schemas.openxmlformats.org/officeDocument/2006/relationships/image" Target="../media/image27.png"/><Relationship Id="rId2" Type="http://schemas.openxmlformats.org/officeDocument/2006/relationships/tags" Target="../tags/tag5.xml"/><Relationship Id="rId1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1" Type="http://schemas.openxmlformats.org/officeDocument/2006/relationships/tags" Target="../tags/tag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tags" Target="../tags/tag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9.png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tags" Target="../tags/tag2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tags" Target="../tags/tag28.xml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0.xml"/><Relationship Id="rId1" Type="http://schemas.openxmlformats.org/officeDocument/2006/relationships/tags" Target="../tags/tag29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tags" Target="../tags/tag31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tags" Target="../tags/tag32.xml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5.png"/><Relationship Id="rId1" Type="http://schemas.openxmlformats.org/officeDocument/2006/relationships/tags" Target="../tags/tag33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tags" Target="../tags/tag34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tags" Target="../tags/tag3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tags" Target="../tags/tag36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1" Type="http://schemas.openxmlformats.org/officeDocument/2006/relationships/tags" Target="../tags/tag37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1" Type="http://schemas.openxmlformats.org/officeDocument/2006/relationships/tags" Target="../tags/tag38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40.xml"/><Relationship Id="rId2" Type="http://schemas.openxmlformats.org/officeDocument/2006/relationships/image" Target="../media/image51.png"/><Relationship Id="rId1" Type="http://schemas.openxmlformats.org/officeDocument/2006/relationships/tags" Target="../tags/tag39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tags" Target="../tags/tag41.xml"/></Relationships>
</file>

<file path=ppt/slides/_rels/slide5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4.png"/><Relationship Id="rId3" Type="http://schemas.openxmlformats.org/officeDocument/2006/relationships/tags" Target="../tags/tag43.xml"/><Relationship Id="rId2" Type="http://schemas.openxmlformats.org/officeDocument/2006/relationships/image" Target="../media/image53.png"/><Relationship Id="rId1" Type="http://schemas.openxmlformats.org/officeDocument/2006/relationships/tags" Target="../tags/tag42.xml"/></Relationships>
</file>

<file path=ppt/slides/_rels/slide5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46.xml"/><Relationship Id="rId4" Type="http://schemas.openxmlformats.org/officeDocument/2006/relationships/image" Target="../media/image13.png"/><Relationship Id="rId3" Type="http://schemas.openxmlformats.org/officeDocument/2006/relationships/tags" Target="../tags/tag45.xml"/><Relationship Id="rId2" Type="http://schemas.openxmlformats.org/officeDocument/2006/relationships/image" Target="../media/image12.png"/><Relationship Id="rId1" Type="http://schemas.openxmlformats.org/officeDocument/2006/relationships/tags" Target="../tags/tag4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png"/><Relationship Id="rId2" Type="http://schemas.microsoft.com/office/2007/relationships/media" Target="../media/media1.mov"/><Relationship Id="rId1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2025.08.14"/>
          <p:cNvSpPr txBox="1"/>
          <p:nvPr>
            <p:ph type="body" idx="21"/>
          </p:nvPr>
        </p:nvSpPr>
        <p:spPr>
          <a:xfrm>
            <a:off x="9149080" y="12151360"/>
            <a:ext cx="5857240" cy="844550"/>
          </a:xfrm>
          <a:prstGeom prst="rect">
            <a:avLst/>
          </a:prstGeom>
        </p:spPr>
        <p:txBody>
          <a:bodyPr>
            <a:normAutofit/>
          </a:bodyPr>
          <a:lstStyle>
            <a:lvl1pPr defTabSz="808990">
              <a:defRPr sz="3530"/>
            </a:lvl1pPr>
          </a:lstStyle>
          <a:p>
            <a:r>
              <a:t>2025.0</a:t>
            </a:r>
            <a:r>
              <a:rPr lang="en-US"/>
              <a:t>4</a:t>
            </a:r>
            <a:r>
              <a:rPr lang="zh-CN" altLang="en-US">
                <a:ea typeface="宋体" charset="0"/>
              </a:rPr>
              <a:t>（</a:t>
            </a:r>
            <a:r>
              <a:rPr lang="zh-CN" altLang="en-US"/>
              <a:t>研一下期</a:t>
            </a:r>
            <a:r>
              <a:rPr lang="en-US" altLang="zh-CN"/>
              <a:t>topic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180" name="Diffusion  and   Autoregressive"/>
          <p:cNvSpPr txBox="1"/>
          <p:nvPr>
            <p:ph type="ctrTitle"/>
          </p:nvPr>
        </p:nvSpPr>
        <p:spPr>
          <a:xfrm>
            <a:off x="1973597" y="3665549"/>
            <a:ext cx="21971004" cy="1882213"/>
          </a:xfrm>
          <a:prstGeom prst="rect">
            <a:avLst/>
          </a:prstGeom>
        </p:spPr>
        <p:txBody>
          <a:bodyPr/>
          <a:lstStyle/>
          <a:p>
            <a:r>
              <a:rPr>
                <a:solidFill>
                  <a:srgbClr val="FFFB93"/>
                </a:solidFill>
              </a:rPr>
              <a:t>Diffusion</a:t>
            </a:r>
            <a:r>
              <a:t>  </a:t>
            </a:r>
            <a:r>
              <a:rPr>
                <a:solidFill>
                  <a:srgbClr val="FFFB84"/>
                </a:solidFill>
              </a:rPr>
              <a:t>and</a:t>
            </a:r>
            <a:r>
              <a:t>   </a:t>
            </a:r>
            <a:r>
              <a:rPr>
                <a:solidFill>
                  <a:srgbClr val="FFFB83"/>
                </a:solidFill>
              </a:rPr>
              <a:t>Autoregressive</a:t>
            </a:r>
            <a:endParaRPr>
              <a:solidFill>
                <a:srgbClr val="FFFB83"/>
              </a:solidFill>
            </a:endParaRPr>
          </a:p>
        </p:txBody>
      </p:sp>
      <p:sp>
        <p:nvSpPr>
          <p:cNvPr id="181" name="Continuous  VS   Discrete"/>
          <p:cNvSpPr txBox="1"/>
          <p:nvPr/>
        </p:nvSpPr>
        <p:spPr>
          <a:xfrm>
            <a:off x="2283666" y="5286562"/>
            <a:ext cx="17624249" cy="202308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>
                <a:solidFill>
                  <a:srgbClr val="B0C5FF"/>
                </a:solidFill>
              </a:defRPr>
            </a:lvl1pPr>
          </a:lstStyle>
          <a:p>
            <a:r>
              <a:t>Continuous  VS   Discrete</a:t>
            </a:r>
          </a:p>
        </p:txBody>
      </p:sp>
      <p:sp>
        <p:nvSpPr>
          <p:cNvPr id="182" name="GPT4o 生图能力(AR? AR+diffusion?)"/>
          <p:cNvSpPr txBox="1"/>
          <p:nvPr/>
        </p:nvSpPr>
        <p:spPr>
          <a:xfrm>
            <a:off x="1206498" y="7335470"/>
            <a:ext cx="21971004" cy="202308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194560">
              <a:lnSpc>
                <a:spcPct val="80000"/>
              </a:lnSpc>
              <a:spcBef>
                <a:spcPts val="0"/>
              </a:spcBef>
              <a:defRPr sz="10440" b="1" spc="-208">
                <a:solidFill>
                  <a:srgbClr val="B4C3FF"/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B4C3FF"/>
                </a:solidFill>
              </a:rPr>
              <a:t>GPT4o 生图能力(AR? AR+diffusion?)</a:t>
            </a:r>
            <a:endParaRPr>
              <a:solidFill>
                <a:srgbClr val="B4C3FF"/>
              </a:solidFill>
            </a:endParaRPr>
          </a:p>
        </p:txBody>
      </p:sp>
      <p:sp>
        <p:nvSpPr>
          <p:cNvPr id="183" name="一维文本→二维图片→高维动作空间"/>
          <p:cNvSpPr txBox="1"/>
          <p:nvPr/>
        </p:nvSpPr>
        <p:spPr>
          <a:xfrm>
            <a:off x="1092249" y="9743675"/>
            <a:ext cx="21971004" cy="202308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267585">
              <a:lnSpc>
                <a:spcPct val="80000"/>
              </a:lnSpc>
              <a:spcBef>
                <a:spcPts val="0"/>
              </a:spcBef>
              <a:defRPr sz="10790" b="1" spc="-215">
                <a:solidFill>
                  <a:srgbClr val="B4C3FF"/>
                </a:solidFill>
              </a:defRPr>
            </a:lvl1pPr>
          </a:lstStyle>
          <a:p>
            <a:pPr>
              <a:defRPr>
                <a:solidFill>
                  <a:srgbClr val="FFFFFF"/>
                </a:solidFill>
              </a:defRPr>
            </a:pPr>
            <a:r>
              <a:rPr>
                <a:solidFill>
                  <a:srgbClr val="B4C3FF"/>
                </a:solidFill>
              </a:rPr>
              <a:t>一维文本→二维图片→高维动作空间</a:t>
            </a:r>
            <a:endParaRPr>
              <a:solidFill>
                <a:srgbClr val="B4C3FF"/>
              </a:solidFill>
            </a:endParaRPr>
          </a:p>
        </p:txBody>
      </p:sp>
      <p:sp>
        <p:nvSpPr>
          <p:cNvPr id="184" name="技术的发展和逐渐统一"/>
          <p:cNvSpPr txBox="1"/>
          <p:nvPr/>
        </p:nvSpPr>
        <p:spPr>
          <a:xfrm>
            <a:off x="5281930" y="175260"/>
            <a:ext cx="15634970" cy="18821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96770">
              <a:lnSpc>
                <a:spcPct val="80000"/>
              </a:lnSpc>
              <a:spcBef>
                <a:spcPts val="0"/>
              </a:spcBef>
              <a:defRPr sz="9975" b="1" spc="-199">
                <a:solidFill>
                  <a:srgbClr val="FFFB93"/>
                </a:solidFill>
              </a:defRPr>
            </a:lvl1pPr>
          </a:lstStyle>
          <a:p>
            <a:r>
              <a:t>技术的发展和</a:t>
            </a:r>
            <a:r>
              <a:rPr lang="zh-CN"/>
              <a:t>架构</a:t>
            </a:r>
            <a:r>
              <a:t>逐渐统一</a:t>
            </a:r>
          </a:p>
        </p:txBody>
      </p:sp>
      <p:sp>
        <p:nvSpPr>
          <p:cNvPr id="185" name="生成和理解的统一"/>
          <p:cNvSpPr txBox="1"/>
          <p:nvPr/>
        </p:nvSpPr>
        <p:spPr>
          <a:xfrm>
            <a:off x="7002277" y="1901772"/>
            <a:ext cx="10150948" cy="188221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96770">
              <a:lnSpc>
                <a:spcPct val="80000"/>
              </a:lnSpc>
              <a:spcBef>
                <a:spcPts val="0"/>
              </a:spcBef>
              <a:defRPr sz="9975" b="1" spc="-199">
                <a:solidFill>
                  <a:srgbClr val="FFFB93"/>
                </a:solidFill>
              </a:defRPr>
            </a:lvl1pPr>
          </a:lstStyle>
          <a:p>
            <a:r>
              <a:t>生成和理解的统一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去解决离散化带来的最主要问题:信息损失"/>
          <p:cNvSpPr txBox="1"/>
          <p:nvPr>
            <p:ph type="ctrTitle"/>
          </p:nvPr>
        </p:nvSpPr>
        <p:spPr>
          <a:xfrm>
            <a:off x="2783670" y="87844"/>
            <a:ext cx="17829923" cy="1520825"/>
          </a:xfrm>
          <a:prstGeom prst="rect">
            <a:avLst/>
          </a:prstGeom>
        </p:spPr>
        <p:txBody>
          <a:bodyPr/>
          <a:lstStyle>
            <a:lvl1pPr defTabSz="1633855">
              <a:defRPr sz="7770" spc="-155"/>
            </a:lvl1pPr>
          </a:lstStyle>
          <a:p>
            <a:r>
              <a:t>去解决离散化带来的最主要问题:信息损失</a:t>
            </a:r>
          </a:p>
        </p:txBody>
      </p:sp>
      <p:pic>
        <p:nvPicPr>
          <p:cNvPr id="236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373" y="3764970"/>
            <a:ext cx="23495254" cy="64472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7" name="（在VAR的基础上为了缓解  VQ 操作带来的信息损失，HART 把信息损失当成一张残差图，并额外用一个轻量级像素扩散模型来独立地生成残差图的每个像素。）"/>
          <p:cNvSpPr txBox="1"/>
          <p:nvPr/>
        </p:nvSpPr>
        <p:spPr>
          <a:xfrm>
            <a:off x="2259103" y="10976620"/>
            <a:ext cx="18617916" cy="139649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b="1" spc="-79"/>
            </a:pPr>
            <a:r>
              <a:t> （</a:t>
            </a:r>
            <a:r>
              <a:rPr>
                <a:solidFill>
                  <a:srgbClr val="8FF4FF"/>
                </a:solidFill>
              </a:rPr>
              <a:t>在VAR的基础上</a:t>
            </a:r>
            <a:r>
              <a:t>为了缓解  VQ 操作带来的信息损失，HART 把信息损失当成一张残差图，并额外用一个轻量级像素扩散模型来独立地生成残差图的每个像素。）</a:t>
            </a:r>
          </a:p>
        </p:txBody>
      </p:sp>
      <p:sp>
        <p:nvSpPr>
          <p:cNvPr id="238" name="https://arxiv.org/pdf/2410.10812"/>
          <p:cNvSpPr txBox="1"/>
          <p:nvPr/>
        </p:nvSpPr>
        <p:spPr>
          <a:xfrm>
            <a:off x="7739633" y="2192089"/>
            <a:ext cx="8904733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https://arxiv.org/pdf/2410.10812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去解决离散化带来的最主要问题:信息损失"/>
          <p:cNvSpPr txBox="1"/>
          <p:nvPr>
            <p:ph type="ctrTitle"/>
          </p:nvPr>
        </p:nvSpPr>
        <p:spPr>
          <a:xfrm>
            <a:off x="2783670" y="-142542"/>
            <a:ext cx="17829923" cy="1520826"/>
          </a:xfrm>
          <a:prstGeom prst="rect">
            <a:avLst/>
          </a:prstGeom>
        </p:spPr>
        <p:txBody>
          <a:bodyPr/>
          <a:lstStyle>
            <a:lvl1pPr defTabSz="1633855">
              <a:defRPr sz="7770" spc="-155"/>
            </a:lvl1pPr>
          </a:lstStyle>
          <a:p>
            <a:r>
              <a:t>去解决离散化带来的最主要问题:信息损失</a:t>
            </a:r>
          </a:p>
        </p:txBody>
      </p:sp>
      <p:sp>
        <p:nvSpPr>
          <p:cNvPr id="241" name="1.提出了TokenBridge，首次实现连续与离散token的桥接，能够通过标准交叉熵损失实现视觉质量与连续方法相当的生成效果，同时保持离散方法的简便性。…"/>
          <p:cNvSpPr txBox="1"/>
          <p:nvPr/>
        </p:nvSpPr>
        <p:spPr>
          <a:xfrm>
            <a:off x="1966595" y="11034395"/>
            <a:ext cx="18618200" cy="2755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3000" b="1" spc="-59"/>
            </a:pPr>
            <a:r>
              <a:t>1.提出了TokenBridge，首次实现连续与离散token的桥接，能够通过标准交叉熵损失实现视觉质量与连续方法相当的生成效果，同时保持离散方法的简便性。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3000" b="1" spc="-59"/>
            </a:pPr>
          </a:p>
          <a:p>
            <a:pPr>
              <a:lnSpc>
                <a:spcPct val="80000"/>
              </a:lnSpc>
              <a:spcBef>
                <a:spcPts val="0"/>
              </a:spcBef>
              <a:defRPr sz="3000" b="1" spc="-59"/>
            </a:pPr>
            <a:r>
              <a:t>2. 采用后期量化的方法，直接离散化预训练连续VAE特征，解决了训练中基于离散token存在的优化问题，同时保留了高视觉保真度。</a:t>
            </a:r>
          </a:p>
        </p:txBody>
      </p:sp>
      <p:pic>
        <p:nvPicPr>
          <p:cNvPr id="242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467" y="2513788"/>
            <a:ext cx="17508827" cy="81599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43" name="Bridging Continuous and Discrete Tokens for Autoregressive Visual Generation"/>
          <p:cNvSpPr txBox="1"/>
          <p:nvPr/>
        </p:nvSpPr>
        <p:spPr>
          <a:xfrm>
            <a:off x="1726466" y="1084081"/>
            <a:ext cx="21453349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Bridging Continuous and Discrete Tokens for Autoregressive Visual Generation</a:t>
            </a:r>
          </a:p>
        </p:txBody>
      </p:sp>
      <p:pic>
        <p:nvPicPr>
          <p:cNvPr id="244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174" y="1897536"/>
            <a:ext cx="5377155" cy="939241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从二维连续图片的角度利用AR+连续token(基本是统一的模型AR+diff)去解决的"/>
          <p:cNvSpPr txBox="1"/>
          <p:nvPr>
            <p:ph type="ctrTitle"/>
          </p:nvPr>
        </p:nvSpPr>
        <p:spPr>
          <a:xfrm>
            <a:off x="2179782" y="-444800"/>
            <a:ext cx="20983821" cy="1520826"/>
          </a:xfrm>
          <a:prstGeom prst="rect">
            <a:avLst/>
          </a:prstGeom>
        </p:spPr>
        <p:txBody>
          <a:bodyPr/>
          <a:lstStyle/>
          <a:p>
            <a:pPr defTabSz="999490">
              <a:defRPr sz="4755" spc="-95"/>
            </a:pPr>
            <a:r>
              <a:t>从</a:t>
            </a:r>
            <a:r>
              <a:rPr>
                <a:solidFill>
                  <a:srgbClr val="71EBFF"/>
                </a:solidFill>
              </a:rPr>
              <a:t>二维连续图片</a:t>
            </a:r>
            <a:r>
              <a:t>的角度利用</a:t>
            </a:r>
            <a:r>
              <a:rPr>
                <a:solidFill>
                  <a:srgbClr val="25EEFF"/>
                </a:solidFill>
              </a:rPr>
              <a:t>AR+连续token(基本是</a:t>
            </a:r>
            <a:r>
              <a:rPr>
                <a:solidFill>
                  <a:srgbClr val="42FFFF"/>
                </a:solidFill>
              </a:rPr>
              <a:t>统一的模型AR+diff</a:t>
            </a:r>
            <a:r>
              <a:rPr>
                <a:solidFill>
                  <a:srgbClr val="25EEFF"/>
                </a:solidFill>
              </a:rPr>
              <a:t>)</a:t>
            </a:r>
            <a:r>
              <a:t>去解决的</a:t>
            </a:r>
          </a:p>
        </p:txBody>
      </p:sp>
      <p:sp>
        <p:nvSpPr>
          <p:cNvPr id="247" name="去解决离散化带来的最主要问题:那么不要离散化(VQ)    又一次重要的探索(后续有一些最近很火的工作比如Transfusion、MonoFormer、MMAR、Fluid（MAR:Autoregressive Image Generation without Vector Quantization KaimingHe）"/>
          <p:cNvSpPr txBox="1"/>
          <p:nvPr/>
        </p:nvSpPr>
        <p:spPr>
          <a:xfrm>
            <a:off x="1916188" y="1022479"/>
            <a:ext cx="20551624" cy="115382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1877695">
              <a:lnSpc>
                <a:spcPct val="80000"/>
              </a:lnSpc>
              <a:spcBef>
                <a:spcPts val="0"/>
              </a:spcBef>
              <a:defRPr sz="3080" b="1" spc="-61"/>
            </a:pPr>
            <a:r>
              <a:t>去解决离散化带来的最主要问题:</a:t>
            </a:r>
            <a:r>
              <a:rPr>
                <a:solidFill>
                  <a:srgbClr val="7CF0FF"/>
                </a:solidFill>
              </a:rPr>
              <a:t>那么不要离散化(VQ)    又一次重要的探索(后续有一些最近很火的工作比如Transfusion、MonoFormer、MMAR、Fluid（MAR:Autoregressive Image Generation without Vector Quantization KaimingHe）</a:t>
            </a:r>
            <a:endParaRPr>
              <a:solidFill>
                <a:srgbClr val="7CF0FF"/>
              </a:solidFill>
            </a:endParaRPr>
          </a:p>
        </p:txBody>
      </p:sp>
      <p:pic>
        <p:nvPicPr>
          <p:cNvPr id="248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16022" y="2898748"/>
            <a:ext cx="11162884" cy="75888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9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201" y="2579678"/>
            <a:ext cx="11560738" cy="82269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0" name="给定一个待预测的连续值token x_t，自回归模型(input的处理 :把 VQ 自编码器换成了用 KL loss 约束的 VAE)生成一个向量 z，作为去噪扩散网络（一个小的 MLP）的条件来生成"/>
          <p:cNvSpPr txBox="1"/>
          <p:nvPr/>
        </p:nvSpPr>
        <p:spPr>
          <a:xfrm>
            <a:off x="209550" y="11184890"/>
            <a:ext cx="23960455" cy="23463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noAutofit/>
          </a:bodyPr>
          <a:lstStyle/>
          <a:p>
            <a:r>
              <a:t>给定一个待预测的连续值token x_t，自回归模型(input的处理 :把 VQ 自编码器换成了用 </a:t>
            </a:r>
          </a:p>
          <a:p>
            <a:r>
              <a:t>KL loss 约束的 VAE)生成一个向量 z，作为去噪扩散网络（一个小的 MLP）的条件来生成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从二维连续图片的角度利用AR+连续token(基本是统一的模型AR+diff)去解决的"/>
          <p:cNvSpPr txBox="1"/>
          <p:nvPr>
            <p:ph type="ctrTitle"/>
          </p:nvPr>
        </p:nvSpPr>
        <p:spPr>
          <a:xfrm>
            <a:off x="2179782" y="-444800"/>
            <a:ext cx="20983821" cy="1520826"/>
          </a:xfrm>
          <a:prstGeom prst="rect">
            <a:avLst/>
          </a:prstGeom>
        </p:spPr>
        <p:txBody>
          <a:bodyPr/>
          <a:lstStyle/>
          <a:p>
            <a:pPr defTabSz="999490">
              <a:defRPr sz="4755" spc="-95"/>
            </a:pPr>
            <a:r>
              <a:t>从</a:t>
            </a:r>
            <a:r>
              <a:rPr>
                <a:solidFill>
                  <a:srgbClr val="71EBFF"/>
                </a:solidFill>
              </a:rPr>
              <a:t>二维连续图片</a:t>
            </a:r>
            <a:r>
              <a:t>的角度利用</a:t>
            </a:r>
            <a:r>
              <a:rPr>
                <a:solidFill>
                  <a:srgbClr val="25EEFF"/>
                </a:solidFill>
              </a:rPr>
              <a:t>AR+连续token(基本是</a:t>
            </a:r>
            <a:r>
              <a:rPr>
                <a:solidFill>
                  <a:srgbClr val="42FFFF"/>
                </a:solidFill>
              </a:rPr>
              <a:t>统一的模型AR+diff</a:t>
            </a:r>
            <a:r>
              <a:rPr>
                <a:solidFill>
                  <a:srgbClr val="25EEFF"/>
                </a:solidFill>
              </a:rPr>
              <a:t>)</a:t>
            </a:r>
            <a:r>
              <a:t>去解决的</a:t>
            </a:r>
          </a:p>
        </p:txBody>
      </p:sp>
      <p:sp>
        <p:nvSpPr>
          <p:cNvPr id="253" name="何凯明MAR同期的工作VAR探索了一种新范式next scale :2025.3月 结合next scale范式的自回归＋diff的统一模型出现：Frequency Autoregressive Image Generation with Continuous Tokens"/>
          <p:cNvSpPr txBox="1"/>
          <p:nvPr/>
        </p:nvSpPr>
        <p:spPr>
          <a:xfrm>
            <a:off x="4134798" y="1022479"/>
            <a:ext cx="18332710" cy="115382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1974850">
              <a:lnSpc>
                <a:spcPct val="80000"/>
              </a:lnSpc>
              <a:spcBef>
                <a:spcPts val="0"/>
              </a:spcBef>
              <a:defRPr sz="3240" b="1" spc="-64"/>
            </a:pPr>
            <a:r>
              <a:t>何凯明MAR同期的工作VAR探索了一种新范式</a:t>
            </a:r>
            <a:r>
              <a:rPr>
                <a:solidFill>
                  <a:srgbClr val="7EFBFF"/>
                </a:solidFill>
              </a:rPr>
              <a:t>next scale </a:t>
            </a:r>
            <a:r>
              <a:t>:</a:t>
            </a:r>
            <a:r>
              <a:rPr>
                <a:solidFill>
                  <a:srgbClr val="7CF0FF"/>
                </a:solidFill>
              </a:rPr>
              <a:t>2025.3月 结合</a:t>
            </a:r>
            <a:r>
              <a:rPr>
                <a:solidFill>
                  <a:srgbClr val="7EFBFF"/>
                </a:solidFill>
              </a:rPr>
              <a:t>next scale</a:t>
            </a:r>
            <a:r>
              <a:rPr>
                <a:solidFill>
                  <a:srgbClr val="7CF0FF"/>
                </a:solidFill>
              </a:rPr>
              <a:t>范式的自回归＋diff的统一模型出现：Frequency Autoregressive Image Generation with Continuous Tokens</a:t>
            </a:r>
            <a:endParaRPr>
              <a:solidFill>
                <a:srgbClr val="7CF0FF"/>
              </a:solidFill>
            </a:endParaRPr>
          </a:p>
        </p:txBody>
      </p:sp>
      <p:pic>
        <p:nvPicPr>
          <p:cNvPr id="25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0919" y="2263380"/>
            <a:ext cx="18162162" cy="100690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5" name="从频域的角度结合diff和连续token在二维做到又快又好"/>
          <p:cNvSpPr txBox="1"/>
          <p:nvPr/>
        </p:nvSpPr>
        <p:spPr>
          <a:xfrm>
            <a:off x="4345108" y="12473704"/>
            <a:ext cx="14679474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从频域的角度结合diff和连续token在二维做到又快又好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Frequency Autoregressive Image Generation with Continuous Tokens"/>
          <p:cNvSpPr txBox="1"/>
          <p:nvPr/>
        </p:nvSpPr>
        <p:spPr>
          <a:xfrm>
            <a:off x="3051018" y="920868"/>
            <a:ext cx="18902173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Frequency Autoregressive Image Generation with Continuous Tokens</a:t>
            </a:r>
          </a:p>
        </p:txBody>
      </p:sp>
      <p:pic>
        <p:nvPicPr>
          <p:cNvPr id="258" name="已粘贴的影片.png" descr="已粘贴的影片.png"/>
          <p:cNvPicPr>
            <a:picLocks noChangeAspect="1"/>
          </p:cNvPicPr>
          <p:nvPr/>
        </p:nvPicPr>
        <p:blipFill>
          <a:blip r:embed="rId1"/>
          <a:srcRect b="66068"/>
          <a:stretch>
            <a:fillRect/>
          </a:stretch>
        </p:blipFill>
        <p:spPr>
          <a:xfrm>
            <a:off x="2825879" y="9841125"/>
            <a:ext cx="17932724" cy="36984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9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23" y="1855320"/>
            <a:ext cx="17267710" cy="78597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0" name="从二维连续图片的角度利用AR+连续token(基本是统一的模型AR+diff)去解决的"/>
          <p:cNvSpPr txBox="1"/>
          <p:nvPr>
            <p:ph type="ctrTitle"/>
          </p:nvPr>
        </p:nvSpPr>
        <p:spPr>
          <a:xfrm>
            <a:off x="2179782" y="-444800"/>
            <a:ext cx="20983821" cy="1520826"/>
          </a:xfrm>
          <a:prstGeom prst="rect">
            <a:avLst/>
          </a:prstGeom>
        </p:spPr>
        <p:txBody>
          <a:bodyPr/>
          <a:lstStyle/>
          <a:p>
            <a:pPr defTabSz="999490">
              <a:defRPr sz="4755" spc="-95"/>
            </a:pPr>
            <a:r>
              <a:t>从</a:t>
            </a:r>
            <a:r>
              <a:rPr>
                <a:solidFill>
                  <a:srgbClr val="71EBFF"/>
                </a:solidFill>
              </a:rPr>
              <a:t>二维连续图片</a:t>
            </a:r>
            <a:r>
              <a:t>的角度利用</a:t>
            </a:r>
            <a:r>
              <a:rPr>
                <a:solidFill>
                  <a:srgbClr val="25EEFF"/>
                </a:solidFill>
              </a:rPr>
              <a:t>AR+连续token(基本是</a:t>
            </a:r>
            <a:r>
              <a:rPr>
                <a:solidFill>
                  <a:srgbClr val="42FFFF"/>
                </a:solidFill>
              </a:rPr>
              <a:t>统一的模型AR+diff</a:t>
            </a:r>
            <a:r>
              <a:rPr>
                <a:solidFill>
                  <a:srgbClr val="25EEFF"/>
                </a:solidFill>
              </a:rPr>
              <a:t>)</a:t>
            </a:r>
            <a:r>
              <a:t>去解决的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从一维离散文本到二维连续图片的启发"/>
          <p:cNvSpPr txBox="1"/>
          <p:nvPr>
            <p:ph type="ctrTitle"/>
          </p:nvPr>
        </p:nvSpPr>
        <p:spPr>
          <a:xfrm>
            <a:off x="2115820" y="304800"/>
            <a:ext cx="20335240" cy="1130935"/>
          </a:xfrm>
          <a:prstGeom prst="rect">
            <a:avLst/>
          </a:prstGeom>
        </p:spPr>
        <p:txBody>
          <a:bodyPr>
            <a:normAutofit/>
          </a:bodyPr>
          <a:lstStyle/>
          <a:p>
            <a:pPr defTabSz="1682750">
              <a:defRPr sz="8005" spc="-160"/>
            </a:pPr>
            <a:r>
              <a:rPr sz="5400"/>
              <a:t>从</a:t>
            </a:r>
            <a:r>
              <a:rPr sz="5400">
                <a:solidFill>
                  <a:srgbClr val="72EEFF"/>
                </a:solidFill>
              </a:rPr>
              <a:t>一维离散文本</a:t>
            </a:r>
            <a:r>
              <a:rPr sz="5400"/>
              <a:t>到</a:t>
            </a:r>
            <a:r>
              <a:rPr sz="5400">
                <a:solidFill>
                  <a:srgbClr val="71EBFF"/>
                </a:solidFill>
              </a:rPr>
              <a:t>二维连续图片</a:t>
            </a:r>
            <a:r>
              <a:rPr lang="zh-CN" sz="5400"/>
              <a:t>以及技术和任务的逐渐统一</a:t>
            </a:r>
            <a:r>
              <a:rPr sz="5400">
                <a:sym typeface="+mn-ea"/>
              </a:rPr>
              <a:t>的启发</a:t>
            </a:r>
            <a:endParaRPr lang="zh-CN" sz="5400"/>
          </a:p>
        </p:txBody>
      </p:sp>
      <p:sp>
        <p:nvSpPr>
          <p:cNvPr id="263" name="1.无论是diff还是自回归都在跳出自己的舒适圈：各自在特定任务中展现了显著优势。然而，随着技术发展，两者都在突破传统边界，探索新的可能性。"/>
          <p:cNvSpPr txBox="1"/>
          <p:nvPr/>
        </p:nvSpPr>
        <p:spPr>
          <a:xfrm>
            <a:off x="670996" y="2481000"/>
            <a:ext cx="22803485" cy="200723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1.无论是diff还是自回归都在跳出自己的舒适圈：各自在特定任务中展现了显著优势。</a:t>
            </a:r>
          </a:p>
          <a:p>
            <a:r>
              <a:t>然而，随着技术发展，两者都在突破传统</a:t>
            </a:r>
            <a:r>
              <a:rPr lang="zh-CN"/>
              <a:t>的</a:t>
            </a:r>
            <a:r>
              <a:t>边界，探索新的可能。</a:t>
            </a:r>
          </a:p>
        </p:txBody>
      </p:sp>
      <p:sp>
        <p:nvSpPr>
          <p:cNvPr id="264" name="diff尝试去做离散化的一维文本处理"/>
          <p:cNvSpPr txBox="1"/>
          <p:nvPr/>
        </p:nvSpPr>
        <p:spPr>
          <a:xfrm>
            <a:off x="1194318" y="4788702"/>
            <a:ext cx="9497264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diff尝试去做离散化的一维文本处理</a:t>
            </a:r>
          </a:p>
        </p:txBody>
      </p:sp>
      <p:sp>
        <p:nvSpPr>
          <p:cNvPr id="265" name="AR尝试去做连续的二维图片处理"/>
          <p:cNvSpPr txBox="1"/>
          <p:nvPr/>
        </p:nvSpPr>
        <p:spPr>
          <a:xfrm>
            <a:off x="1261677" y="6014870"/>
            <a:ext cx="8851698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AR尝试去做连续的二维图片处理</a:t>
            </a:r>
          </a:p>
        </p:txBody>
      </p:sp>
      <p:sp>
        <p:nvSpPr>
          <p:cNvPr id="266" name="2.无论是AR在范式内的探索next token 到  next scale    还是diffusion的各种加速拓展      亦或是他们两者的结合。其实都是在Foundation Models层面的探索，这些探索的经验     应该给我们所做的领域一些借鉴。怎么去考虑自己领域输入的离散vs连续？怎么结合这些foundation model去做motion 领域、manipulation领域、policy领域的研究？"/>
          <p:cNvSpPr txBox="1"/>
          <p:nvPr/>
        </p:nvSpPr>
        <p:spPr>
          <a:xfrm>
            <a:off x="577126" y="8007519"/>
            <a:ext cx="23229749" cy="34226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2.无论是AR在范式内的探索</a:t>
            </a:r>
            <a:r>
              <a:rPr>
                <a:solidFill>
                  <a:srgbClr val="7EFBFF"/>
                </a:solidFill>
              </a:rPr>
              <a:t>next token 到</a:t>
            </a:r>
            <a:r>
              <a:t>  </a:t>
            </a:r>
            <a:r>
              <a:rPr>
                <a:solidFill>
                  <a:srgbClr val="7EFBFF"/>
                </a:solidFill>
              </a:rPr>
              <a:t>next scale    </a:t>
            </a:r>
            <a:r>
              <a:rPr>
                <a:solidFill>
                  <a:srgbClr val="F5F6FF"/>
                </a:solidFill>
              </a:rPr>
              <a:t>还是</a:t>
            </a:r>
            <a:r>
              <a:rPr>
                <a:solidFill>
                  <a:srgbClr val="7DE4FF"/>
                </a:solidFill>
              </a:rPr>
              <a:t>diffusion的各种加速拓展 </a:t>
            </a:r>
            <a:r>
              <a:rPr>
                <a:solidFill>
                  <a:srgbClr val="F5F6FF"/>
                </a:solidFill>
              </a:rPr>
              <a:t>     亦或是</a:t>
            </a:r>
            <a:r>
              <a:rPr>
                <a:solidFill>
                  <a:srgbClr val="7EFCFF"/>
                </a:solidFill>
              </a:rPr>
              <a:t>他们两者的结合</a:t>
            </a:r>
            <a:r>
              <a:rPr lang="zh-CN">
                <a:solidFill>
                  <a:srgbClr val="7EFCFF"/>
                </a:solidFill>
                <a:ea typeface="宋体" charset="0"/>
              </a:rPr>
              <a:t>，</a:t>
            </a:r>
            <a:r>
              <a:rPr lang="zh-CN">
                <a:solidFill>
                  <a:srgbClr val="F5F6FF"/>
                </a:solidFill>
              </a:rPr>
              <a:t>亦或是</a:t>
            </a:r>
            <a:r>
              <a:rPr lang="zh-CN">
                <a:solidFill>
                  <a:srgbClr val="7EFBFF"/>
                </a:solidFill>
              </a:rPr>
              <a:t>生成和理解的逐渐统一</a:t>
            </a:r>
            <a:r>
              <a:rPr lang="zh-CN">
                <a:solidFill>
                  <a:srgbClr val="F5F6FF"/>
                </a:solidFill>
              </a:rPr>
              <a:t>。</a:t>
            </a:r>
            <a:r>
              <a:rPr>
                <a:solidFill>
                  <a:srgbClr val="F5F6FF"/>
                </a:solidFill>
              </a:rPr>
              <a:t>其实都是在Foundation Models层面</a:t>
            </a:r>
            <a:r>
              <a:rPr lang="zh-CN">
                <a:solidFill>
                  <a:srgbClr val="F5F6FF"/>
                </a:solidFill>
              </a:rPr>
              <a:t>以及高层任务</a:t>
            </a:r>
            <a:r>
              <a:rPr>
                <a:solidFill>
                  <a:srgbClr val="F5F6FF"/>
                </a:solidFill>
              </a:rPr>
              <a:t>的探索，这些探索的经验     应该给我们所做的领域一些借鉴。怎么去考虑自己领域输入</a:t>
            </a:r>
            <a:r>
              <a:rPr lang="zh-CN">
                <a:solidFill>
                  <a:srgbClr val="F5F6FF"/>
                </a:solidFill>
              </a:rPr>
              <a:t>和输出</a:t>
            </a:r>
            <a:r>
              <a:rPr>
                <a:solidFill>
                  <a:srgbClr val="F5F6FF"/>
                </a:solidFill>
              </a:rPr>
              <a:t>的离散vs连续？怎么结合这些foundation model去做motion 领域、</a:t>
            </a:r>
            <a:r>
              <a:rPr lang="zh-CN">
                <a:solidFill>
                  <a:srgbClr val="F5F6FF"/>
                </a:solidFill>
              </a:rPr>
              <a:t>自驾领域</a:t>
            </a:r>
            <a:r>
              <a:rPr lang="zh-CN">
                <a:solidFill>
                  <a:srgbClr val="F5F6FF"/>
                </a:solidFill>
                <a:sym typeface="+mn-ea"/>
              </a:rPr>
              <a:t>、</a:t>
            </a:r>
            <a:r>
              <a:rPr>
                <a:solidFill>
                  <a:srgbClr val="F5F6FF"/>
                </a:solidFill>
              </a:rPr>
              <a:t>manipulation领域的研究？</a:t>
            </a:r>
            <a:endParaRPr>
              <a:solidFill>
                <a:srgbClr val="F5F6FF"/>
              </a:solidFill>
            </a:endParaRP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从一维离散文本到二维连续图片"/>
          <p:cNvSpPr txBox="1"/>
          <p:nvPr>
            <p:ph type="ctrTitle"/>
          </p:nvPr>
        </p:nvSpPr>
        <p:spPr>
          <a:xfrm>
            <a:off x="5426461" y="1646939"/>
            <a:ext cx="17123565" cy="1520826"/>
          </a:xfrm>
          <a:prstGeom prst="rect">
            <a:avLst/>
          </a:prstGeom>
        </p:spPr>
        <p:txBody>
          <a:bodyPr/>
          <a:lstStyle/>
          <a:p>
            <a:pPr defTabSz="1682750">
              <a:defRPr sz="8005" spc="-160"/>
            </a:pPr>
            <a:r>
              <a:t>从</a:t>
            </a:r>
            <a:r>
              <a:rPr>
                <a:solidFill>
                  <a:srgbClr val="72EEFF"/>
                </a:solidFill>
              </a:rPr>
              <a:t>一维离散文本</a:t>
            </a:r>
            <a:r>
              <a:t>到</a:t>
            </a:r>
            <a:r>
              <a:rPr>
                <a:solidFill>
                  <a:srgbClr val="71EBFF"/>
                </a:solidFill>
              </a:rPr>
              <a:t>二维连续图片</a:t>
            </a:r>
            <a:endParaRPr>
              <a:solidFill>
                <a:srgbClr val="71EBFF"/>
              </a:solidFill>
            </a:endParaRPr>
          </a:p>
        </p:txBody>
      </p:sp>
      <p:sp>
        <p:nvSpPr>
          <p:cNvPr id="269" name="再到高维动作空间"/>
          <p:cNvSpPr txBox="1"/>
          <p:nvPr/>
        </p:nvSpPr>
        <p:spPr>
          <a:xfrm>
            <a:off x="6137275" y="4364990"/>
            <a:ext cx="14040485" cy="26111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11600" b="1" spc="-232"/>
            </a:pPr>
            <a:r>
              <a:t>再到</a:t>
            </a:r>
            <a:r>
              <a:rPr>
                <a:solidFill>
                  <a:srgbClr val="B4C3FF"/>
                </a:solidFill>
              </a:rPr>
              <a:t>高维动作空间</a:t>
            </a:r>
            <a:endParaRPr>
              <a:solidFill>
                <a:srgbClr val="B4C3FF"/>
              </a:solidFill>
            </a:endParaRPr>
          </a:p>
        </p:txBody>
      </p:sp>
      <p:sp>
        <p:nvSpPr>
          <p:cNvPr id="2" name="再到高维动作空间"/>
          <p:cNvSpPr txBox="1"/>
          <p:nvPr>
            <p:custDataLst>
              <p:tags r:id="rId1"/>
            </p:custDataLst>
          </p:nvPr>
        </p:nvSpPr>
        <p:spPr>
          <a:xfrm>
            <a:off x="7872095" y="7952740"/>
            <a:ext cx="9190990" cy="24066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p>
            <a:pPr>
              <a:lnSpc>
                <a:spcPct val="80000"/>
              </a:lnSpc>
              <a:spcBef>
                <a:spcPts val="0"/>
              </a:spcBef>
              <a:defRPr sz="11600" b="1" spc="-232"/>
            </a:pPr>
            <a:r>
              <a:rPr lang="en-US">
                <a:solidFill>
                  <a:srgbClr val="7EFBFF"/>
                </a:solidFill>
              </a:rPr>
              <a:t>VLA</a:t>
            </a:r>
            <a:r>
              <a:rPr lang="zh-CN" altLang="en-US">
                <a:solidFill>
                  <a:srgbClr val="7EFBFF"/>
                </a:solidFill>
              </a:rPr>
              <a:t>的进程？</a:t>
            </a:r>
            <a:endParaRPr lang="zh-CN" altLang="en-US">
              <a:solidFill>
                <a:srgbClr val="7EFBFF"/>
              </a:solidFill>
            </a:endParaRPr>
          </a:p>
        </p:txBody>
      </p:sp>
      <p:sp>
        <p:nvSpPr>
          <p:cNvPr id="179" name="2025.08.14"/>
          <p:cNvSpPr txBox="1"/>
          <p:nvPr>
            <p:ph type="body" idx="21"/>
            <p:custDataLst>
              <p:tags r:id="rId2"/>
            </p:custDataLst>
          </p:nvPr>
        </p:nvSpPr>
        <p:spPr>
          <a:xfrm>
            <a:off x="10751820" y="12042140"/>
            <a:ext cx="2473325" cy="844550"/>
          </a:xfrm>
          <a:prstGeom prst="rect">
            <a:avLst/>
          </a:prstGeom>
        </p:spPr>
        <p:txBody>
          <a:bodyPr>
            <a:normAutofit/>
          </a:bodyPr>
          <a:lstStyle>
            <a:lvl1pPr defTabSz="808990">
              <a:defRPr sz="3530"/>
            </a:lvl1pPr>
          </a:lstStyle>
          <a:p>
            <a:r>
              <a:t>2025.0</a:t>
            </a:r>
            <a:r>
              <a:rPr lang="en-US"/>
              <a:t>8.14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4038" y="3444016"/>
            <a:ext cx="6169433" cy="6827968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miter lim="400000"/>
            <a:headEnd/>
            <a:tailEnd/>
          </a:ln>
        </p:spPr>
      </p:pic>
      <p:pic>
        <p:nvPicPr>
          <p:cNvPr id="175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8210" y="3444016"/>
            <a:ext cx="6200533" cy="6827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当前VLA的3种常见的架构"/>
          <p:cNvSpPr txBox="1"/>
          <p:nvPr/>
        </p:nvSpPr>
        <p:spPr>
          <a:xfrm>
            <a:off x="6357825" y="241745"/>
            <a:ext cx="11668350" cy="181840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当前VLA的3种常见的架构</a:t>
            </a:r>
          </a:p>
        </p:txBody>
      </p:sp>
      <p:pic>
        <p:nvPicPr>
          <p:cNvPr id="177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0326" y="3444016"/>
            <a:ext cx="5831452" cy="682796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75650" y="3113405"/>
            <a:ext cx="7752080" cy="857948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miter lim="400000"/>
            <a:headEnd/>
            <a:tailEnd/>
          </a:ln>
        </p:spPr>
      </p:pic>
      <p:sp>
        <p:nvSpPr>
          <p:cNvPr id="2" name="当前VLA的3种常见的架构"/>
          <p:cNvSpPr txBox="1"/>
          <p:nvPr>
            <p:custDataLst>
              <p:tags r:id="rId2"/>
            </p:custDataLst>
          </p:nvPr>
        </p:nvSpPr>
        <p:spPr>
          <a:xfrm>
            <a:off x="8015605" y="193040"/>
            <a:ext cx="9937750" cy="15887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架构</a:t>
            </a:r>
            <a:r>
              <a:rPr lang="en-US"/>
              <a:t>1</a:t>
            </a:r>
            <a:r>
              <a:rPr lang="zh-CN" altLang="en-US">
                <a:ea typeface="宋体" charset="0"/>
              </a:rPr>
              <a:t>（</a:t>
            </a:r>
            <a:r>
              <a:rPr lang="en-US" altLang="zh-CN">
                <a:solidFill>
                  <a:srgbClr val="FF0000"/>
                </a:solidFill>
                <a:ea typeface="宋体" charset="0"/>
              </a:rPr>
              <a:t>Actiononly</a:t>
            </a:r>
            <a:r>
              <a:rPr>
                <a:solidFill>
                  <a:srgbClr val="FF5A54"/>
                </a:solidFill>
                <a:sym typeface="+mn-ea"/>
              </a:rPr>
              <a:t>-VLA</a:t>
            </a:r>
            <a:r>
              <a:rPr lang="zh-CN" altLang="en-US">
                <a:ea typeface="宋体" charset="0"/>
              </a:rPr>
              <a:t>）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VLA的发展"/>
          <p:cNvSpPr txBox="1"/>
          <p:nvPr/>
        </p:nvSpPr>
        <p:spPr>
          <a:xfrm>
            <a:off x="10031459" y="304602"/>
            <a:ext cx="4449352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  <a:endParaRPr lang="zh-CN">
              <a:ea typeface="宋体" charset="0"/>
            </a:endParaRPr>
          </a:p>
        </p:txBody>
      </p:sp>
      <p:sp>
        <p:nvSpPr>
          <p:cNvPr id="217" name="RT-1 2022.11（Actiononly-VLA）"/>
          <p:cNvSpPr txBox="1"/>
          <p:nvPr/>
        </p:nvSpPr>
        <p:spPr>
          <a:xfrm>
            <a:off x="9010568" y="11372898"/>
            <a:ext cx="7722617" cy="8260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RT-1 2022.11（</a:t>
            </a:r>
            <a:r>
              <a:rPr>
                <a:solidFill>
                  <a:srgbClr val="FF5A54"/>
                </a:solidFill>
              </a:rPr>
              <a:t>Actiononly-VLA</a:t>
            </a:r>
            <a:r>
              <a:t>）</a:t>
            </a:r>
          </a:p>
        </p:txBody>
      </p:sp>
      <p:sp>
        <p:nvSpPr>
          <p:cNvPr id="218" name="RT-1: ROBOTICS TRANSFORMER FOR REAL-WORLD CONTROL AT SCALE"/>
          <p:cNvSpPr txBox="1"/>
          <p:nvPr/>
        </p:nvSpPr>
        <p:spPr>
          <a:xfrm>
            <a:off x="2254885" y="12644120"/>
            <a:ext cx="21506815" cy="7658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r>
              <a:t>RT-1: ROBOTICS TRANSFORMER FOR REAL-WORLD CONTROL AT SCALE</a:t>
            </a:r>
          </a:p>
        </p:txBody>
      </p:sp>
      <p:pic>
        <p:nvPicPr>
          <p:cNvPr id="219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707" y="3287067"/>
            <a:ext cx="23626586" cy="61839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已粘贴的影片.png" descr="已粘贴的影片.png"/>
          <p:cNvPicPr>
            <a:picLocks noChangeAspect="1"/>
          </p:cNvPicPr>
          <p:nvPr/>
        </p:nvPicPr>
        <p:blipFill>
          <a:blip r:embed="rId1"/>
          <a:srcRect r="4752"/>
          <a:stretch>
            <a:fillRect/>
          </a:stretch>
        </p:blipFill>
        <p:spPr>
          <a:xfrm>
            <a:off x="12431" y="1834082"/>
            <a:ext cx="14122823" cy="117627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8" name="Diffusion  及其衍生"/>
          <p:cNvSpPr txBox="1"/>
          <p:nvPr>
            <p:ph type="ctrTitle"/>
          </p:nvPr>
        </p:nvSpPr>
        <p:spPr>
          <a:xfrm>
            <a:off x="4161256" y="-399181"/>
            <a:ext cx="8618153" cy="1877280"/>
          </a:xfrm>
          <a:prstGeom prst="rect">
            <a:avLst/>
          </a:prstGeom>
        </p:spPr>
        <p:txBody>
          <a:bodyPr/>
          <a:lstStyle/>
          <a:p>
            <a:r>
              <a:rPr sz="6000" spc="-119"/>
              <a:t>Diffusion  及其衍生</a:t>
            </a:r>
            <a:r>
              <a:t> </a:t>
            </a:r>
          </a:p>
        </p:txBody>
      </p:sp>
      <p:sp>
        <p:nvSpPr>
          <p:cNvPr id="189" name="矩形"/>
          <p:cNvSpPr txBox="1"/>
          <p:nvPr/>
        </p:nvSpPr>
        <p:spPr>
          <a:xfrm>
            <a:off x="16496577" y="1784301"/>
            <a:ext cx="6764540" cy="18772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11600" b="1" spc="-232"/>
            </a:lvl1pPr>
          </a:lstStyle>
          <a:p>
            <a:r>
              <a:t> </a:t>
            </a:r>
          </a:p>
        </p:txBody>
      </p:sp>
      <p:pic>
        <p:nvPicPr>
          <p:cNvPr id="190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2216" y="2105562"/>
            <a:ext cx="10183414" cy="112196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1" name="连续的概率分布模型的影响"/>
          <p:cNvSpPr txBox="1"/>
          <p:nvPr/>
        </p:nvSpPr>
        <p:spPr>
          <a:xfrm>
            <a:off x="15292309" y="-676643"/>
            <a:ext cx="8618154" cy="18772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2292350">
              <a:lnSpc>
                <a:spcPct val="80000"/>
              </a:lnSpc>
              <a:spcBef>
                <a:spcPts val="0"/>
              </a:spcBef>
              <a:defRPr sz="10905" b="1" spc="-218"/>
            </a:pPr>
            <a:r>
              <a:rPr sz="5640" spc="-112"/>
              <a:t>连续的概率分布模型的影响</a:t>
            </a:r>
            <a:r>
              <a:t> </a:t>
            </a:r>
          </a:p>
        </p:txBody>
      </p:sp>
      <p:sp>
        <p:nvSpPr>
          <p:cNvPr id="192" name="纯diffusion在文本上的进程一直是追赶AR的状态"/>
          <p:cNvSpPr txBox="1"/>
          <p:nvPr/>
        </p:nvSpPr>
        <p:spPr>
          <a:xfrm>
            <a:off x="15240936" y="1170797"/>
            <a:ext cx="8165974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纯diffusion在文本上的进程一直是追赶AR的状态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VLA的发展"/>
          <p:cNvSpPr txBox="1"/>
          <p:nvPr/>
        </p:nvSpPr>
        <p:spPr>
          <a:xfrm>
            <a:off x="9967324" y="92512"/>
            <a:ext cx="4449352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</a:p>
        </p:txBody>
      </p:sp>
      <p:sp>
        <p:nvSpPr>
          <p:cNvPr id="222" name="RT-2 2023.06（Actiononly-VLA）"/>
          <p:cNvSpPr txBox="1"/>
          <p:nvPr/>
        </p:nvSpPr>
        <p:spPr>
          <a:xfrm>
            <a:off x="9010568" y="11372898"/>
            <a:ext cx="7722617" cy="8260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RT-2 2023.06（</a:t>
            </a:r>
            <a:r>
              <a:rPr>
                <a:solidFill>
                  <a:srgbClr val="FF5A54"/>
                </a:solidFill>
              </a:rPr>
              <a:t>Actiononly-VLA</a:t>
            </a:r>
            <a:r>
              <a:t>）</a:t>
            </a:r>
          </a:p>
        </p:txBody>
      </p:sp>
      <p:sp>
        <p:nvSpPr>
          <p:cNvPr id="223" name="RT-2: Vision-Language-Action Models Transfer Web Knowledge to Robotic Control"/>
          <p:cNvSpPr txBox="1"/>
          <p:nvPr/>
        </p:nvSpPr>
        <p:spPr>
          <a:xfrm>
            <a:off x="1079316" y="12559917"/>
            <a:ext cx="19105373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RT-2: Vision-Language-Action Models Transfer Web Knowledge to Robotic Control</a:t>
            </a:r>
          </a:p>
        </p:txBody>
      </p:sp>
      <p:pic>
        <p:nvPicPr>
          <p:cNvPr id="22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1087" y="2550104"/>
            <a:ext cx="22899737" cy="869856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VLA的发展"/>
          <p:cNvSpPr txBox="1"/>
          <p:nvPr/>
        </p:nvSpPr>
        <p:spPr>
          <a:xfrm>
            <a:off x="9967324" y="92512"/>
            <a:ext cx="4449352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</a:p>
        </p:txBody>
      </p:sp>
      <p:sp>
        <p:nvSpPr>
          <p:cNvPr id="227" name="Octo 2024.05（Actiononly-VLA）"/>
          <p:cNvSpPr txBox="1"/>
          <p:nvPr/>
        </p:nvSpPr>
        <p:spPr>
          <a:xfrm>
            <a:off x="9010568" y="11372898"/>
            <a:ext cx="7880605" cy="8260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Octo 2024.05（</a:t>
            </a:r>
            <a:r>
              <a:rPr>
                <a:solidFill>
                  <a:srgbClr val="FF5A54"/>
                </a:solidFill>
              </a:rPr>
              <a:t>Actiononly-VLA</a:t>
            </a:r>
            <a:r>
              <a:t>）</a:t>
            </a:r>
          </a:p>
        </p:txBody>
      </p:sp>
      <p:sp>
        <p:nvSpPr>
          <p:cNvPr id="228" name="Octo: An Open-Source Generalist Robot Policy"/>
          <p:cNvSpPr txBox="1"/>
          <p:nvPr/>
        </p:nvSpPr>
        <p:spPr>
          <a:xfrm>
            <a:off x="6509636" y="12515012"/>
            <a:ext cx="10898125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Octo: An Open-Source Generalist Robot Policy</a:t>
            </a:r>
          </a:p>
        </p:txBody>
      </p:sp>
      <p:pic>
        <p:nvPicPr>
          <p:cNvPr id="229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5090" y="1475531"/>
            <a:ext cx="19808384" cy="980698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VLA的发展"/>
          <p:cNvSpPr txBox="1"/>
          <p:nvPr/>
        </p:nvSpPr>
        <p:spPr>
          <a:xfrm>
            <a:off x="3047365" y="487680"/>
            <a:ext cx="20111085" cy="111696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  <a:r>
              <a:rPr lang="en-US"/>
              <a:t>(</a:t>
            </a:r>
            <a:r>
              <a:rPr lang="zh-CN" altLang="en-US"/>
              <a:t>此时对动作的建模仍然是</a:t>
            </a:r>
            <a:r>
              <a:rPr lang="zh-CN" altLang="en-US">
                <a:solidFill>
                  <a:srgbClr val="FF0000"/>
                </a:solidFill>
              </a:rPr>
              <a:t>离散的处理方式用的自回归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32" name="OpenVLA 2024.09（Actiononly-VLA）"/>
          <p:cNvSpPr txBox="1"/>
          <p:nvPr/>
        </p:nvSpPr>
        <p:spPr>
          <a:xfrm>
            <a:off x="9010568" y="11372898"/>
            <a:ext cx="8985505" cy="8260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OpenVLA 2024.09（</a:t>
            </a:r>
            <a:r>
              <a:rPr>
                <a:solidFill>
                  <a:srgbClr val="FF5A54"/>
                </a:solidFill>
              </a:rPr>
              <a:t>Actiononly-VLA</a:t>
            </a:r>
            <a:r>
              <a:t>）</a:t>
            </a:r>
          </a:p>
        </p:txBody>
      </p:sp>
      <p:sp>
        <p:nvSpPr>
          <p:cNvPr id="233" name="OpenVLA: An Open-Source Vision-Language-Action Model"/>
          <p:cNvSpPr txBox="1"/>
          <p:nvPr/>
        </p:nvSpPr>
        <p:spPr>
          <a:xfrm>
            <a:off x="5207635" y="12501245"/>
            <a:ext cx="16436340" cy="7658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r>
              <a:t>OpenVLA: An Open-Source Vision-Language-Action Model</a:t>
            </a:r>
          </a:p>
        </p:txBody>
      </p:sp>
      <p:pic>
        <p:nvPicPr>
          <p:cNvPr id="23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7643" y="1833909"/>
            <a:ext cx="22088714" cy="94206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π0 2024.12（Actiononly-VLA）"/>
          <p:cNvSpPr txBox="1"/>
          <p:nvPr/>
        </p:nvSpPr>
        <p:spPr>
          <a:xfrm>
            <a:off x="9010568" y="11372898"/>
            <a:ext cx="7306057" cy="8260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π0 2024.12（</a:t>
            </a:r>
            <a:r>
              <a:rPr>
                <a:solidFill>
                  <a:srgbClr val="FF5A54"/>
                </a:solidFill>
              </a:rPr>
              <a:t>Actiononly-VLA</a:t>
            </a:r>
            <a:r>
              <a:t>）</a:t>
            </a:r>
          </a:p>
        </p:txBody>
      </p:sp>
      <p:sp>
        <p:nvSpPr>
          <p:cNvPr id="238" name="π0: A Vision-Language-Action Flow Model for General Robot Control"/>
          <p:cNvSpPr txBox="1"/>
          <p:nvPr/>
        </p:nvSpPr>
        <p:spPr>
          <a:xfrm>
            <a:off x="3869277" y="12497043"/>
            <a:ext cx="15977617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π0: A Vision-Language-Action Flow Model for General Robot Control</a:t>
            </a:r>
          </a:p>
        </p:txBody>
      </p:sp>
      <p:pic>
        <p:nvPicPr>
          <p:cNvPr id="239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051" y="3025595"/>
            <a:ext cx="23775627" cy="7186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1" name="VLA的发展"/>
          <p:cNvSpPr txBox="1"/>
          <p:nvPr>
            <p:custDataLst>
              <p:tags r:id="rId2"/>
            </p:custDataLst>
          </p:nvPr>
        </p:nvSpPr>
        <p:spPr>
          <a:xfrm>
            <a:off x="3047365" y="487680"/>
            <a:ext cx="20111085" cy="111696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  <a:r>
              <a:rPr lang="en-US"/>
              <a:t>(</a:t>
            </a:r>
            <a:r>
              <a:rPr lang="zh-CN" altLang="en-US"/>
              <a:t>此时对动作的建模开始转变为连续输出</a:t>
            </a:r>
            <a:r>
              <a:rPr lang="zh-CN" altLang="en-US">
                <a:solidFill>
                  <a:srgbClr val="FF0000"/>
                </a:solidFill>
              </a:rPr>
              <a:t>自回归</a:t>
            </a:r>
            <a:r>
              <a:rPr lang="en-US" altLang="zh-CN">
                <a:solidFill>
                  <a:srgbClr val="FF0000"/>
                </a:solidFill>
              </a:rPr>
              <a:t>+</a:t>
            </a:r>
            <a:r>
              <a:rPr lang="zh-CN" altLang="en-US">
                <a:solidFill>
                  <a:srgbClr val="FF0000"/>
                </a:solidFill>
              </a:rPr>
              <a:t>扩散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8700" y="3444016"/>
            <a:ext cx="6200533" cy="6827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当前VLA的3种常见的架构"/>
          <p:cNvSpPr txBox="1"/>
          <p:nvPr/>
        </p:nvSpPr>
        <p:spPr>
          <a:xfrm>
            <a:off x="8015605" y="193040"/>
            <a:ext cx="9937750" cy="15887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架构</a:t>
            </a:r>
            <a:r>
              <a:rPr lang="en-US"/>
              <a:t>2</a:t>
            </a:r>
            <a:r>
              <a:rPr lang="zh-CN" altLang="en-US">
                <a:ea typeface="宋体" charset="0"/>
              </a:rPr>
              <a:t>（</a:t>
            </a:r>
            <a:r>
              <a:rPr>
                <a:solidFill>
                  <a:srgbClr val="FF5A54"/>
                </a:solidFill>
                <a:sym typeface="+mn-ea"/>
              </a:rPr>
              <a:t>Integrated-VLA</a:t>
            </a:r>
            <a:r>
              <a:rPr lang="zh-CN" altLang="en-US">
                <a:ea typeface="宋体" charset="0"/>
              </a:rPr>
              <a:t>）</a:t>
            </a:r>
            <a:endParaRPr lang="zh-CN" altLang="en-US"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831955" y="2249805"/>
            <a:ext cx="10776585" cy="10726420"/>
          </a:xfrm>
          <a:prstGeom prst="rect">
            <a:avLst/>
          </a:prstGeom>
        </p:spPr>
      </p:pic>
      <p:cxnSp>
        <p:nvCxnSpPr>
          <p:cNvPr id="5" name="直接箭头连接符 4"/>
          <p:cNvCxnSpPr/>
          <p:nvPr>
            <p:custDataLst>
              <p:tags r:id="rId4"/>
            </p:custDataLst>
          </p:nvPr>
        </p:nvCxnSpPr>
        <p:spPr>
          <a:xfrm>
            <a:off x="9671685" y="6642155"/>
            <a:ext cx="1080135" cy="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VLA的发展"/>
          <p:cNvSpPr txBox="1"/>
          <p:nvPr/>
        </p:nvSpPr>
        <p:spPr>
          <a:xfrm>
            <a:off x="10247630" y="487680"/>
            <a:ext cx="4483100" cy="111696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  <a:endParaRPr lang="zh-CN" altLang="en-US"/>
          </a:p>
        </p:txBody>
      </p:sp>
      <p:sp>
        <p:nvSpPr>
          <p:cNvPr id="232" name="OpenVLA 2024.09（Actiononly-VLA）"/>
          <p:cNvSpPr txBox="1"/>
          <p:nvPr/>
        </p:nvSpPr>
        <p:spPr>
          <a:xfrm>
            <a:off x="7938770" y="11403330"/>
            <a:ext cx="12559030" cy="7658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r>
              <a:rPr lang="en-US"/>
              <a:t>CoT-</a:t>
            </a:r>
            <a:r>
              <a:t>VLA 202</a:t>
            </a:r>
            <a:r>
              <a:rPr lang="en-US"/>
              <a:t>5</a:t>
            </a:r>
            <a:r>
              <a:t>.0</a:t>
            </a:r>
            <a:r>
              <a:rPr lang="en-US"/>
              <a:t>3</a:t>
            </a:r>
            <a:r>
              <a:t>（</a:t>
            </a:r>
            <a:r>
              <a:rPr>
                <a:solidFill>
                  <a:srgbClr val="FF5A54"/>
                </a:solidFill>
              </a:rPr>
              <a:t>Integrated-VLA</a:t>
            </a:r>
            <a:r>
              <a:rPr lang="en-US">
                <a:solidFill>
                  <a:srgbClr val="FF5A54"/>
                </a:solidFill>
              </a:rPr>
              <a:t>-Explicit</a:t>
            </a:r>
            <a:r>
              <a:t>）</a:t>
            </a:r>
          </a:p>
        </p:txBody>
      </p:sp>
      <p:sp>
        <p:nvSpPr>
          <p:cNvPr id="233" name="OpenVLA: An Open-Source Vision-Language-Action Model"/>
          <p:cNvSpPr txBox="1"/>
          <p:nvPr/>
        </p:nvSpPr>
        <p:spPr>
          <a:xfrm>
            <a:off x="883285" y="12501245"/>
            <a:ext cx="23071455" cy="76581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r>
              <a:rPr>
                <a:sym typeface="+mn-ea"/>
              </a:rPr>
              <a:t>CoT-VLA: Visual Chain-of-Thought Reasoning for Vision-Language-Action Models</a:t>
            </a:r>
            <a:endParaRPr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31240" y="3125470"/>
            <a:ext cx="22652990" cy="74650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VLA从互联网视频数据中学习latent动作表示"/>
          <p:cNvSpPr txBox="1"/>
          <p:nvPr/>
        </p:nvSpPr>
        <p:spPr>
          <a:xfrm>
            <a:off x="3836546" y="92512"/>
            <a:ext cx="16997443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VLA从互联网视频数据中学习latent动作表示</a:t>
            </a:r>
          </a:p>
        </p:txBody>
      </p:sp>
      <p:sp>
        <p:nvSpPr>
          <p:cNvPr id="199" name="LAPA 2024.10（Integrated-VLA）"/>
          <p:cNvSpPr txBox="1"/>
          <p:nvPr/>
        </p:nvSpPr>
        <p:spPr>
          <a:xfrm>
            <a:off x="8221737" y="11968939"/>
            <a:ext cx="11541760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LAPA 2024.10（</a:t>
            </a:r>
            <a:r>
              <a:rPr>
                <a:solidFill>
                  <a:srgbClr val="FF5A54"/>
                </a:solidFill>
              </a:rPr>
              <a:t>Integrated-VLA</a:t>
            </a:r>
            <a:r>
              <a:rPr lang="en-US">
                <a:solidFill>
                  <a:srgbClr val="FF5A54"/>
                </a:solidFill>
              </a:rPr>
              <a:t>-Implicit</a:t>
            </a:r>
            <a:r>
              <a:t>）</a:t>
            </a:r>
          </a:p>
        </p:txBody>
      </p:sp>
      <p:sp>
        <p:nvSpPr>
          <p:cNvPr id="200" name="LATENT ACTION PRETRAINING FROM VIDEOS"/>
          <p:cNvSpPr txBox="1"/>
          <p:nvPr/>
        </p:nvSpPr>
        <p:spPr>
          <a:xfrm>
            <a:off x="6690105" y="12739541"/>
            <a:ext cx="11003789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LATENT ACTION PRETRAINING FROM VIDEOS</a:t>
            </a:r>
          </a:p>
        </p:txBody>
      </p:sp>
      <p:pic>
        <p:nvPicPr>
          <p:cNvPr id="201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7317" y="1314643"/>
            <a:ext cx="19416927" cy="506301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2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503" y="6598356"/>
            <a:ext cx="16338554" cy="511978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VLA从互联网视频数据中学习latent动作表示"/>
          <p:cNvSpPr txBox="1"/>
          <p:nvPr/>
        </p:nvSpPr>
        <p:spPr>
          <a:xfrm>
            <a:off x="3836546" y="92512"/>
            <a:ext cx="16997443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VLA从互联网视频数据中学习latent动作表示</a:t>
            </a:r>
          </a:p>
        </p:txBody>
      </p:sp>
      <p:sp>
        <p:nvSpPr>
          <p:cNvPr id="205" name="UniVLA 2025.05（Integrated-VLA）"/>
          <p:cNvSpPr txBox="1"/>
          <p:nvPr/>
        </p:nvSpPr>
        <p:spPr>
          <a:xfrm>
            <a:off x="9010568" y="10780698"/>
            <a:ext cx="12038965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UniVLA 2025.05（</a:t>
            </a:r>
            <a:r>
              <a:rPr>
                <a:solidFill>
                  <a:srgbClr val="FF5A54"/>
                </a:solidFill>
              </a:rPr>
              <a:t>Integrated-VLA</a:t>
            </a:r>
            <a:r>
              <a:rPr lang="en-US">
                <a:solidFill>
                  <a:srgbClr val="FF5A54"/>
                </a:solidFill>
              </a:rPr>
              <a:t>-Implicit</a:t>
            </a:r>
            <a:r>
              <a:t>）</a:t>
            </a:r>
          </a:p>
        </p:txBody>
      </p:sp>
      <p:sp>
        <p:nvSpPr>
          <p:cNvPr id="206" name="Learning to Act Anywhere with Task-centric Latent Actions"/>
          <p:cNvSpPr txBox="1"/>
          <p:nvPr/>
        </p:nvSpPr>
        <p:spPr>
          <a:xfrm>
            <a:off x="6490888" y="11708513"/>
            <a:ext cx="13401041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Learning to Act Anywhere with Task-centric Latent Actions</a:t>
            </a:r>
          </a:p>
        </p:txBody>
      </p:sp>
      <p:pic>
        <p:nvPicPr>
          <p:cNvPr id="207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749" y="3049215"/>
            <a:ext cx="23124502" cy="723462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8" name="GR-2: A Generative Video-Language-Action Model with Web-Scale Knowledge for Robot Manipulation"/>
          <p:cNvSpPr txBox="1"/>
          <p:nvPr/>
        </p:nvSpPr>
        <p:spPr>
          <a:xfrm>
            <a:off x="598347" y="12712910"/>
            <a:ext cx="23378795" cy="6553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sz="4000"/>
              <a:t>GR-2: A Generative Video-Language-Action Model with Web-Scale Knowledge for Robot Manipulation</a:t>
            </a:r>
            <a:endParaRPr sz="4000"/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VLA从互联网视频数据中学习latent动作表示"/>
          <p:cNvSpPr txBox="1"/>
          <p:nvPr/>
        </p:nvSpPr>
        <p:spPr>
          <a:xfrm>
            <a:off x="3836546" y="92512"/>
            <a:ext cx="16997443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VLA从互联网视频数据中学习latent动作表示</a:t>
            </a:r>
          </a:p>
        </p:txBody>
      </p:sp>
      <p:pic>
        <p:nvPicPr>
          <p:cNvPr id="211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4499" y="1989714"/>
            <a:ext cx="16470776" cy="90589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3" name="Learning to Act Anywhere with Task-centric Latent Actions"/>
          <p:cNvSpPr txBox="1"/>
          <p:nvPr/>
        </p:nvSpPr>
        <p:spPr>
          <a:xfrm>
            <a:off x="5629828" y="12118723"/>
            <a:ext cx="13401041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Learning to Act Anywhere with Task-centric Latent Actions</a:t>
            </a:r>
          </a:p>
        </p:txBody>
      </p:sp>
      <p:sp>
        <p:nvSpPr>
          <p:cNvPr id="205" name="UniVLA 2025.05（Integrated-VLA）"/>
          <p:cNvSpPr txBox="1"/>
          <p:nvPr>
            <p:custDataLst>
              <p:tags r:id="rId2"/>
            </p:custDataLst>
          </p:nvPr>
        </p:nvSpPr>
        <p:spPr>
          <a:xfrm>
            <a:off x="7360203" y="11282983"/>
            <a:ext cx="12038965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p>
            <a:r>
              <a:t>UniVLA 2025.05（</a:t>
            </a:r>
            <a:r>
              <a:rPr>
                <a:solidFill>
                  <a:srgbClr val="FF5A54"/>
                </a:solidFill>
              </a:rPr>
              <a:t>Integrated-VLA</a:t>
            </a:r>
            <a:r>
              <a:rPr lang="en-US">
                <a:solidFill>
                  <a:srgbClr val="FF5A54"/>
                </a:solidFill>
              </a:rPr>
              <a:t>-Implicit</a:t>
            </a:r>
            <a:r>
              <a:t>）</a:t>
            </a: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VLA从互联网视频数据中学习latent动作表示"/>
          <p:cNvSpPr txBox="1"/>
          <p:nvPr/>
        </p:nvSpPr>
        <p:spPr>
          <a:xfrm>
            <a:off x="4338955" y="92710"/>
            <a:ext cx="15268575" cy="12928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VLA从</a:t>
            </a:r>
            <a:r>
              <a:rPr lang="zh-CN"/>
              <a:t>机器人</a:t>
            </a:r>
            <a:r>
              <a:t>数据中学习latent动作表示</a:t>
            </a:r>
          </a:p>
        </p:txBody>
      </p:sp>
      <p:sp>
        <p:nvSpPr>
          <p:cNvPr id="205" name="UniVLA 2025.05（Integrated-VLA）"/>
          <p:cNvSpPr txBox="1"/>
          <p:nvPr/>
        </p:nvSpPr>
        <p:spPr>
          <a:xfrm>
            <a:off x="7503713" y="10780698"/>
            <a:ext cx="12738735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WorldVLA</a:t>
            </a:r>
            <a:r>
              <a:t> 2025.05（</a:t>
            </a:r>
            <a:r>
              <a:rPr>
                <a:solidFill>
                  <a:srgbClr val="FF5A54"/>
                </a:solidFill>
              </a:rPr>
              <a:t>Integrated-VLA</a:t>
            </a:r>
            <a:r>
              <a:rPr lang="en-US">
                <a:solidFill>
                  <a:srgbClr val="FF5A54"/>
                </a:solidFill>
              </a:rPr>
              <a:t>-Implicit</a:t>
            </a:r>
            <a:r>
              <a:t>）</a:t>
            </a:r>
          </a:p>
        </p:txBody>
      </p:sp>
      <p:sp>
        <p:nvSpPr>
          <p:cNvPr id="206" name="Learning to Act Anywhere with Task-centric Latent Actions"/>
          <p:cNvSpPr txBox="1"/>
          <p:nvPr/>
        </p:nvSpPr>
        <p:spPr>
          <a:xfrm>
            <a:off x="5342808" y="12156189"/>
            <a:ext cx="15321280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WorldVLA: Towards Autoregressive Action World Model</a:t>
            </a: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56610" y="1757680"/>
            <a:ext cx="17957165" cy="89376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Autoregressive  及其衍生"/>
          <p:cNvSpPr txBox="1"/>
          <p:nvPr>
            <p:ph type="ctrTitle"/>
          </p:nvPr>
        </p:nvSpPr>
        <p:spPr>
          <a:xfrm>
            <a:off x="4331255" y="-317575"/>
            <a:ext cx="9577921" cy="1877281"/>
          </a:xfrm>
          <a:prstGeom prst="rect">
            <a:avLst/>
          </a:prstGeom>
        </p:spPr>
        <p:txBody>
          <a:bodyPr/>
          <a:lstStyle/>
          <a:p>
            <a:r>
              <a:rPr sz="6000" spc="-119"/>
              <a:t>Autoregressive  及其衍生</a:t>
            </a:r>
            <a:r>
              <a:t> </a:t>
            </a:r>
          </a:p>
        </p:txBody>
      </p:sp>
      <p:pic>
        <p:nvPicPr>
          <p:cNvPr id="195" name="已粘贴的影片.png" descr="已粘贴的影片.png"/>
          <p:cNvPicPr/>
          <p:nvPr/>
        </p:nvPicPr>
        <p:blipFill>
          <a:blip r:embed="rId1"/>
          <a:stretch>
            <a:fillRect/>
          </a:stretch>
        </p:blipFill>
        <p:spPr>
          <a:xfrm>
            <a:off x="17145" y="2401570"/>
            <a:ext cx="15307945" cy="110744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6" name="已粘贴的影片.png" descr="已粘贴的影片.png"/>
          <p:cNvPicPr/>
          <p:nvPr/>
        </p:nvPicPr>
        <p:blipFill>
          <a:blip r:embed="rId2"/>
          <a:srcRect r="2127"/>
          <a:stretch>
            <a:fillRect/>
          </a:stretch>
        </p:blipFill>
        <p:spPr>
          <a:xfrm>
            <a:off x="15086840" y="2236615"/>
            <a:ext cx="9286739" cy="1143575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7" name="可连续可离散的AR模型的影响"/>
          <p:cNvSpPr txBox="1"/>
          <p:nvPr/>
        </p:nvSpPr>
        <p:spPr>
          <a:xfrm>
            <a:off x="15421201" y="-676643"/>
            <a:ext cx="8618153" cy="187728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2048510">
              <a:lnSpc>
                <a:spcPct val="80000"/>
              </a:lnSpc>
              <a:spcBef>
                <a:spcPts val="0"/>
              </a:spcBef>
              <a:defRPr sz="9745" b="1" spc="-194"/>
            </a:pPr>
            <a:r>
              <a:rPr sz="5040" spc="-100"/>
              <a:t>可连续可离散的AR模型的影响</a:t>
            </a:r>
            <a:r>
              <a:t> </a:t>
            </a:r>
          </a:p>
        </p:txBody>
      </p:sp>
      <p:sp>
        <p:nvSpPr>
          <p:cNvPr id="198" name="（最近新范式的提出解决一些2维层面的缺点）"/>
          <p:cNvSpPr txBox="1"/>
          <p:nvPr/>
        </p:nvSpPr>
        <p:spPr>
          <a:xfrm>
            <a:off x="15757210" y="1268724"/>
            <a:ext cx="7946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r>
              <a:t>（最近新范式的提出解决一些2维层面的缺点）</a:t>
            </a:r>
          </a:p>
        </p:txBody>
      </p: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当前VLA的3种常见的架构"/>
          <p:cNvSpPr txBox="1"/>
          <p:nvPr>
            <p:custDataLst>
              <p:tags r:id="rId1"/>
            </p:custDataLst>
          </p:nvPr>
        </p:nvSpPr>
        <p:spPr>
          <a:xfrm>
            <a:off x="8015605" y="193040"/>
            <a:ext cx="9937750" cy="15887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架构</a:t>
            </a:r>
            <a:r>
              <a:rPr lang="en-US"/>
              <a:t>3</a:t>
            </a:r>
            <a:r>
              <a:rPr lang="zh-CN" altLang="en-US">
                <a:ea typeface="宋体" charset="0"/>
              </a:rPr>
              <a:t>（</a:t>
            </a:r>
            <a:r>
              <a:rPr lang="en-US" altLang="zh-CN">
                <a:solidFill>
                  <a:srgbClr val="FF0000"/>
                </a:solidFill>
                <a:ea typeface="宋体" charset="0"/>
              </a:rPr>
              <a:t>Hierachica</a:t>
            </a:r>
            <a:r>
              <a:rPr lang="en-US" altLang="zh-CN">
                <a:ea typeface="宋体" charset="0"/>
              </a:rPr>
              <a:t>l</a:t>
            </a:r>
            <a:r>
              <a:rPr>
                <a:solidFill>
                  <a:srgbClr val="FF5A54"/>
                </a:solidFill>
                <a:sym typeface="+mn-ea"/>
              </a:rPr>
              <a:t>-VLA</a:t>
            </a:r>
            <a:r>
              <a:rPr lang="zh-CN" altLang="en-US">
                <a:ea typeface="宋体" charset="0"/>
              </a:rPr>
              <a:t>）</a:t>
            </a:r>
            <a:endParaRPr lang="zh-CN" altLang="en-US">
              <a:ea typeface="宋体" charset="0"/>
            </a:endParaRPr>
          </a:p>
        </p:txBody>
      </p:sp>
      <p:pic>
        <p:nvPicPr>
          <p:cNvPr id="177" name="已粘贴的影片.png" descr="已粘贴的影片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8225155" y="2504440"/>
            <a:ext cx="8374380" cy="980630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VLA的发展"/>
          <p:cNvSpPr txBox="1"/>
          <p:nvPr/>
        </p:nvSpPr>
        <p:spPr>
          <a:xfrm>
            <a:off x="9967324" y="92512"/>
            <a:ext cx="4449352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</a:p>
        </p:txBody>
      </p:sp>
      <p:sp>
        <p:nvSpPr>
          <p:cNvPr id="242" name="Diffusion-VLA 2024.12（Hierarchical-VLA）"/>
          <p:cNvSpPr txBox="1"/>
          <p:nvPr/>
        </p:nvSpPr>
        <p:spPr>
          <a:xfrm>
            <a:off x="8083468" y="11842798"/>
            <a:ext cx="10101073" cy="8260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Diffusion-VLA 2024.12（</a:t>
            </a:r>
            <a:r>
              <a:rPr>
                <a:solidFill>
                  <a:srgbClr val="FF5A54"/>
                </a:solidFill>
              </a:rPr>
              <a:t>Hierarchical-VLA</a:t>
            </a:r>
            <a:r>
              <a:t>）</a:t>
            </a:r>
          </a:p>
        </p:txBody>
      </p:sp>
      <p:sp>
        <p:nvSpPr>
          <p:cNvPr id="243" name="Diffusion-VLA: Scaling Robot Foundation Models via Unified Diffusion and Autoregression"/>
          <p:cNvSpPr txBox="1"/>
          <p:nvPr/>
        </p:nvSpPr>
        <p:spPr>
          <a:xfrm>
            <a:off x="1570" y="12787138"/>
            <a:ext cx="20817841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Diffusion-VLA: Scaling Robot Foundation Models via Unified Diffusion and Autoregression</a:t>
            </a:r>
          </a:p>
        </p:txBody>
      </p:sp>
      <p:pic>
        <p:nvPicPr>
          <p:cNvPr id="24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90616" y="1333434"/>
            <a:ext cx="14802582" cy="1051549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VLA的发展"/>
          <p:cNvSpPr txBox="1"/>
          <p:nvPr/>
        </p:nvSpPr>
        <p:spPr>
          <a:xfrm>
            <a:off x="9967324" y="92512"/>
            <a:ext cx="4449352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</a:p>
        </p:txBody>
      </p:sp>
      <p:sp>
        <p:nvSpPr>
          <p:cNvPr id="247" name="DexVLA 2025.02（Hierarchical-VLA）"/>
          <p:cNvSpPr txBox="1"/>
          <p:nvPr/>
        </p:nvSpPr>
        <p:spPr>
          <a:xfrm>
            <a:off x="9010568" y="11372898"/>
            <a:ext cx="8813293" cy="8260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DexVLA 2025.02（</a:t>
            </a:r>
            <a:r>
              <a:rPr>
                <a:solidFill>
                  <a:srgbClr val="FF5A54"/>
                </a:solidFill>
              </a:rPr>
              <a:t>Hierarchical-VLA</a:t>
            </a:r>
            <a:r>
              <a:t>）</a:t>
            </a:r>
          </a:p>
        </p:txBody>
      </p:sp>
      <p:sp>
        <p:nvSpPr>
          <p:cNvPr id="248" name="DexVLA: Vision-Language Model with Plug-In Diffusion Expert for General Robot Control"/>
          <p:cNvSpPr txBox="1"/>
          <p:nvPr/>
        </p:nvSpPr>
        <p:spPr>
          <a:xfrm>
            <a:off x="216835" y="12317238"/>
            <a:ext cx="20536917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DexVLA: Vision-Language Model with Plug-In Diffusion Expert for General Robot Control</a:t>
            </a:r>
          </a:p>
        </p:txBody>
      </p:sp>
      <p:pic>
        <p:nvPicPr>
          <p:cNvPr id="249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799" y="3123553"/>
            <a:ext cx="23482402" cy="742988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VLA的发展"/>
          <p:cNvSpPr txBox="1"/>
          <p:nvPr/>
        </p:nvSpPr>
        <p:spPr>
          <a:xfrm>
            <a:off x="9967324" y="92512"/>
            <a:ext cx="4449352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</a:p>
        </p:txBody>
      </p:sp>
      <p:sp>
        <p:nvSpPr>
          <p:cNvPr id="252" name="π0.5 2025.04（Hierarchical-VLA）"/>
          <p:cNvSpPr txBox="1"/>
          <p:nvPr/>
        </p:nvSpPr>
        <p:spPr>
          <a:xfrm>
            <a:off x="9010568" y="11402998"/>
            <a:ext cx="10988675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lang="en-US"/>
              <a:t>GRoot N1</a:t>
            </a:r>
            <a:r>
              <a:t> 2025.0</a:t>
            </a:r>
            <a:r>
              <a:rPr lang="en-US"/>
              <a:t>3</a:t>
            </a:r>
            <a:r>
              <a:t>（</a:t>
            </a:r>
            <a:r>
              <a:rPr>
                <a:solidFill>
                  <a:srgbClr val="FF5A54"/>
                </a:solidFill>
              </a:rPr>
              <a:t>Hierarchical-VLA</a:t>
            </a:r>
            <a:r>
              <a:t>）</a:t>
            </a:r>
          </a:p>
        </p:txBody>
      </p:sp>
      <p:sp>
        <p:nvSpPr>
          <p:cNvPr id="253" name="π0.5: a Vision-Language-Action Model with Open-World Generalization"/>
          <p:cNvSpPr txBox="1"/>
          <p:nvPr/>
        </p:nvSpPr>
        <p:spPr>
          <a:xfrm>
            <a:off x="2512995" y="12334384"/>
            <a:ext cx="19775170" cy="765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GR00T N1: An Open Foundation Model for Generalist Humanoid Robots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46145" y="1817370"/>
            <a:ext cx="17492345" cy="9379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VLA的发展"/>
          <p:cNvSpPr txBox="1"/>
          <p:nvPr/>
        </p:nvSpPr>
        <p:spPr>
          <a:xfrm>
            <a:off x="9967324" y="92512"/>
            <a:ext cx="4449352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</a:p>
        </p:txBody>
      </p:sp>
      <p:sp>
        <p:nvSpPr>
          <p:cNvPr id="252" name="π0.5 2025.04（Hierarchical-VLA）"/>
          <p:cNvSpPr txBox="1"/>
          <p:nvPr/>
        </p:nvSpPr>
        <p:spPr>
          <a:xfrm>
            <a:off x="9010568" y="11372898"/>
            <a:ext cx="7982713" cy="8260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π0.5 2025.04（</a:t>
            </a:r>
            <a:r>
              <a:rPr>
                <a:solidFill>
                  <a:srgbClr val="FF5A54"/>
                </a:solidFill>
              </a:rPr>
              <a:t>Hierarchical-VLA</a:t>
            </a:r>
            <a:r>
              <a:t>）</a:t>
            </a:r>
          </a:p>
        </p:txBody>
      </p:sp>
      <p:sp>
        <p:nvSpPr>
          <p:cNvPr id="253" name="π0.5: a Vision-Language-Action Model with Open-World Generalization"/>
          <p:cNvSpPr txBox="1"/>
          <p:nvPr/>
        </p:nvSpPr>
        <p:spPr>
          <a:xfrm>
            <a:off x="2512995" y="12317238"/>
            <a:ext cx="16587725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π0.5: a Vision-Language-Action Model with Open-World Generalization</a:t>
            </a:r>
          </a:p>
        </p:txBody>
      </p:sp>
      <p:pic>
        <p:nvPicPr>
          <p:cNvPr id="25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0263" y="2561297"/>
            <a:ext cx="21526373" cy="83388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VLA的发展"/>
          <p:cNvSpPr txBox="1"/>
          <p:nvPr/>
        </p:nvSpPr>
        <p:spPr>
          <a:xfrm>
            <a:off x="9967324" y="92512"/>
            <a:ext cx="4449352" cy="129263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defTabSz="2048510">
              <a:lnSpc>
                <a:spcPct val="80000"/>
              </a:lnSpc>
              <a:spcBef>
                <a:spcPts val="0"/>
              </a:spcBef>
              <a:defRPr sz="6720" b="1" spc="-134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VLA的发展</a:t>
            </a:r>
          </a:p>
        </p:txBody>
      </p:sp>
      <p:sp>
        <p:nvSpPr>
          <p:cNvPr id="257" name="OneTwoVLA: 2025.05（Hierarchical-VLA）"/>
          <p:cNvSpPr txBox="1"/>
          <p:nvPr/>
        </p:nvSpPr>
        <p:spPr>
          <a:xfrm>
            <a:off x="7896487" y="11372898"/>
            <a:ext cx="10004553" cy="8260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OneTwoVLA: 2025.05（</a:t>
            </a:r>
            <a:r>
              <a:rPr>
                <a:solidFill>
                  <a:srgbClr val="FF5A54"/>
                </a:solidFill>
              </a:rPr>
              <a:t>Hierarchical-VLA</a:t>
            </a:r>
            <a:r>
              <a:t>）</a:t>
            </a:r>
          </a:p>
        </p:txBody>
      </p:sp>
      <p:sp>
        <p:nvSpPr>
          <p:cNvPr id="258" name="OneTwoVLA: A Unified Vision-Language-Action Model with Adaptive Reasoning"/>
          <p:cNvSpPr txBox="1"/>
          <p:nvPr/>
        </p:nvSpPr>
        <p:spPr>
          <a:xfrm>
            <a:off x="2512995" y="12317238"/>
            <a:ext cx="18568925" cy="800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OneTwoVLA: A Unified Vision-Language-Action Model with Adaptive Reasoning</a:t>
            </a:r>
          </a:p>
        </p:txBody>
      </p:sp>
      <p:pic>
        <p:nvPicPr>
          <p:cNvPr id="259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7357" y="1514568"/>
            <a:ext cx="15914031" cy="97527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138" y="3473226"/>
            <a:ext cx="6169433" cy="6827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030" y="2320925"/>
            <a:ext cx="3877945" cy="42703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当前VLA的3种常见的架构"/>
          <p:cNvSpPr txBox="1"/>
          <p:nvPr/>
        </p:nvSpPr>
        <p:spPr>
          <a:xfrm>
            <a:off x="7577660" y="26480"/>
            <a:ext cx="11668350" cy="181840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3种的架构</a:t>
            </a:r>
            <a:r>
              <a:rPr lang="zh-CN"/>
              <a:t>的</a:t>
            </a:r>
            <a:r>
              <a:rPr lang="zh-CN"/>
              <a:t>性能</a:t>
            </a:r>
            <a:endParaRPr lang="zh-CN"/>
          </a:p>
        </p:txBody>
      </p:sp>
      <p:pic>
        <p:nvPicPr>
          <p:cNvPr id="177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030" y="8154035"/>
            <a:ext cx="3762375" cy="4406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cxnSp>
        <p:nvCxnSpPr>
          <p:cNvPr id="9" name="直接箭头连接符 8"/>
          <p:cNvCxnSpPr/>
          <p:nvPr>
            <p:custDataLst>
              <p:tags r:id="rId4"/>
            </p:custDataLst>
          </p:nvPr>
        </p:nvCxnSpPr>
        <p:spPr>
          <a:xfrm flipV="1">
            <a:off x="7762240" y="4841875"/>
            <a:ext cx="863600" cy="57600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>
            <p:custDataLst>
              <p:tags r:id="rId5"/>
            </p:custDataLst>
          </p:nvPr>
        </p:nvCxnSpPr>
        <p:spPr>
          <a:xfrm>
            <a:off x="7536180" y="8802425"/>
            <a:ext cx="912495" cy="50419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834110" y="3329305"/>
            <a:ext cx="10405745" cy="75914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8888" y="3473226"/>
            <a:ext cx="6169433" cy="6827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780" y="2320925"/>
            <a:ext cx="3877945" cy="42703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当前VLA的3种常见的架构"/>
          <p:cNvSpPr txBox="1"/>
          <p:nvPr/>
        </p:nvSpPr>
        <p:spPr>
          <a:xfrm>
            <a:off x="8007985" y="-45085"/>
            <a:ext cx="10225405" cy="181864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zh-CN"/>
              <a:t>未来会有新的架构</a:t>
            </a:r>
            <a:r>
              <a:rPr lang="zh-CN"/>
              <a:t>吗？</a:t>
            </a:r>
            <a:endParaRPr lang="zh-CN"/>
          </a:p>
        </p:txBody>
      </p:sp>
      <p:pic>
        <p:nvPicPr>
          <p:cNvPr id="177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1780" y="8154035"/>
            <a:ext cx="3762375" cy="4406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cxnSp>
        <p:nvCxnSpPr>
          <p:cNvPr id="9" name="直接箭头连接符 8"/>
          <p:cNvCxnSpPr/>
          <p:nvPr>
            <p:custDataLst>
              <p:tags r:id="rId4"/>
            </p:custDataLst>
          </p:nvPr>
        </p:nvCxnSpPr>
        <p:spPr>
          <a:xfrm flipV="1">
            <a:off x="11349990" y="4841875"/>
            <a:ext cx="863600" cy="57600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>
            <p:custDataLst>
              <p:tags r:id="rId5"/>
            </p:custDataLst>
          </p:nvPr>
        </p:nvCxnSpPr>
        <p:spPr>
          <a:xfrm>
            <a:off x="11123930" y="8802425"/>
            <a:ext cx="912495" cy="50419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" name="直接箭头连接符 2"/>
          <p:cNvCxnSpPr/>
          <p:nvPr>
            <p:custDataLst>
              <p:tags r:id="rId6"/>
            </p:custDataLst>
          </p:nvPr>
        </p:nvCxnSpPr>
        <p:spPr>
          <a:xfrm>
            <a:off x="17508220" y="4553640"/>
            <a:ext cx="1080135" cy="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>
            <p:custDataLst>
              <p:tags r:id="rId7"/>
            </p:custDataLst>
          </p:nvPr>
        </p:nvCxnSpPr>
        <p:spPr>
          <a:xfrm>
            <a:off x="17497425" y="10388655"/>
            <a:ext cx="1080135" cy="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9380200" y="3473450"/>
            <a:ext cx="916305" cy="2169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?</a:t>
            </a:r>
            <a:endParaRPr kumimoji="0" lang="en-US" altLang="zh-CN" sz="9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8" name="文本框 7"/>
          <p:cNvSpPr txBox="1"/>
          <p:nvPr>
            <p:custDataLst>
              <p:tags r:id="rId8"/>
            </p:custDataLst>
          </p:nvPr>
        </p:nvSpPr>
        <p:spPr>
          <a:xfrm>
            <a:off x="19507200" y="9522460"/>
            <a:ext cx="916305" cy="2169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96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?</a:t>
            </a:r>
            <a:endParaRPr kumimoji="0" lang="en-US" altLang="zh-CN" sz="9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52993" y="3762151"/>
            <a:ext cx="6169433" cy="6827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5885" y="2609850"/>
            <a:ext cx="3877945" cy="42703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当前VLA的3种常见的架构"/>
          <p:cNvSpPr txBox="1"/>
          <p:nvPr/>
        </p:nvSpPr>
        <p:spPr>
          <a:xfrm>
            <a:off x="3957320" y="123190"/>
            <a:ext cx="19255105" cy="165036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zh-CN"/>
              <a:t>但是现在还有很多很多问题</a:t>
            </a:r>
            <a:r>
              <a:rPr lang="en-US" altLang="zh-CN"/>
              <a:t>(</a:t>
            </a:r>
            <a:r>
              <a:rPr lang="zh-CN" altLang="en-US"/>
              <a:t>为什么架构是这样演变的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177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885" y="8442960"/>
            <a:ext cx="3762375" cy="4406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cxnSp>
        <p:nvCxnSpPr>
          <p:cNvPr id="9" name="直接箭头连接符 8"/>
          <p:cNvCxnSpPr/>
          <p:nvPr>
            <p:custDataLst>
              <p:tags r:id="rId4"/>
            </p:custDataLst>
          </p:nvPr>
        </p:nvCxnSpPr>
        <p:spPr>
          <a:xfrm flipV="1">
            <a:off x="12444095" y="5130800"/>
            <a:ext cx="863600" cy="57600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>
            <p:custDataLst>
              <p:tags r:id="rId5"/>
            </p:custDataLst>
          </p:nvPr>
        </p:nvCxnSpPr>
        <p:spPr>
          <a:xfrm>
            <a:off x="12218035" y="9091350"/>
            <a:ext cx="912495" cy="50419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当前VLA的3种常见的架构"/>
          <p:cNvSpPr txBox="1"/>
          <p:nvPr/>
        </p:nvSpPr>
        <p:spPr>
          <a:xfrm>
            <a:off x="2543175" y="161290"/>
            <a:ext cx="19470370" cy="212471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zh-CN"/>
              <a:t>但是现在还有很多很多问题</a:t>
            </a:r>
            <a:r>
              <a:rPr lang="en-US" altLang="zh-CN"/>
              <a:t>(</a:t>
            </a:r>
            <a:r>
              <a:rPr lang="zh-CN" altLang="en-US"/>
              <a:t>为什么架构是这样演变的</a:t>
            </a:r>
            <a:r>
              <a:rPr lang="en-US" altLang="zh-CN"/>
              <a:t>)</a:t>
            </a:r>
            <a:r>
              <a:rPr lang="zh-CN" altLang="en-US"/>
              <a:t>从</a:t>
            </a:r>
            <a:r>
              <a:rPr lang="zh-CN" altLang="en-US">
                <a:solidFill>
                  <a:srgbClr val="FF0000"/>
                </a:solidFill>
              </a:rPr>
              <a:t>生成和理解</a:t>
            </a:r>
            <a:r>
              <a:rPr lang="zh-CN" altLang="en-US"/>
              <a:t>的角度看待</a:t>
            </a:r>
            <a:r>
              <a:rPr lang="zh-CN" altLang="en-US">
                <a:solidFill>
                  <a:srgbClr val="FF0000"/>
                </a:solidFill>
              </a:rPr>
              <a:t>为什么走向分层架构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44880" y="2886710"/>
            <a:ext cx="22411055" cy="91287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60040" y="12133580"/>
            <a:ext cx="18878550" cy="89281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en-US" altLang="zh-CN" sz="4400" b="0" i="0">
                <a:solidFill>
                  <a:srgbClr val="FF0000"/>
                </a:solidFill>
                <a:latin typeface="signifier"/>
                <a:ea typeface="signifier"/>
              </a:rPr>
              <a:t>2025.06 VLAs that Train Fast, Run Fast, and Generalize Better</a:t>
            </a:r>
            <a:endParaRPr lang="en-US" altLang="zh-CN" sz="4400" b="0" i="0">
              <a:solidFill>
                <a:srgbClr val="FF0000"/>
              </a:solidFill>
              <a:latin typeface="signifier"/>
              <a:ea typeface="signifier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模型大一统：未来1-2年各种Diffusion+AR的model将会层出不穷"/>
          <p:cNvSpPr txBox="1"/>
          <p:nvPr>
            <p:ph type="ctrTitle"/>
          </p:nvPr>
        </p:nvSpPr>
        <p:spPr>
          <a:xfrm>
            <a:off x="1102995" y="218440"/>
            <a:ext cx="22284055" cy="1150620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1292225">
              <a:defRPr sz="6145" spc="-122"/>
            </a:lvl1pPr>
          </a:lstStyle>
          <a:p>
            <a:r>
              <a:rPr lang="zh-CN">
                <a:solidFill>
                  <a:srgbClr val="FF0000"/>
                </a:solidFill>
              </a:rPr>
              <a:t>从</a:t>
            </a:r>
            <a:r>
              <a:rPr>
                <a:solidFill>
                  <a:srgbClr val="FF0000"/>
                </a:solidFill>
              </a:rPr>
              <a:t>模型</a:t>
            </a:r>
            <a:r>
              <a:rPr lang="zh-CN">
                <a:solidFill>
                  <a:srgbClr val="FF0000"/>
                </a:solidFill>
              </a:rPr>
              <a:t>架构去</a:t>
            </a:r>
            <a:r>
              <a:rPr>
                <a:solidFill>
                  <a:srgbClr val="FF0000"/>
                </a:solidFill>
              </a:rPr>
              <a:t>一统</a:t>
            </a:r>
            <a:r>
              <a:t>：未来1-2年各种Diffusion+AR的model将会层出不穷</a:t>
            </a:r>
          </a:p>
        </p:txBody>
      </p:sp>
      <p:pic>
        <p:nvPicPr>
          <p:cNvPr id="201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0" y="1512779"/>
            <a:ext cx="18288000" cy="1219200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当前VLA的3种常见的架构"/>
          <p:cNvSpPr txBox="1"/>
          <p:nvPr/>
        </p:nvSpPr>
        <p:spPr>
          <a:xfrm>
            <a:off x="2543175" y="161290"/>
            <a:ext cx="19470370" cy="212471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zh-CN"/>
              <a:t>但是现在还有很多很多问题</a:t>
            </a:r>
            <a:r>
              <a:rPr lang="en-US" altLang="zh-CN"/>
              <a:t>(</a:t>
            </a:r>
            <a:r>
              <a:rPr lang="zh-CN" altLang="en-US"/>
              <a:t>为什么架构是这样演变的</a:t>
            </a:r>
            <a:r>
              <a:rPr lang="en-US" altLang="zh-CN"/>
              <a:t>)</a:t>
            </a:r>
            <a:r>
              <a:rPr lang="zh-CN" altLang="en-US"/>
              <a:t>从</a:t>
            </a:r>
            <a:r>
              <a:rPr lang="zh-CN" altLang="en-US">
                <a:solidFill>
                  <a:srgbClr val="FF0000"/>
                </a:solidFill>
              </a:rPr>
              <a:t>生成和理解</a:t>
            </a:r>
            <a:r>
              <a:rPr lang="zh-CN" altLang="en-US"/>
              <a:t>的角度看待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为什么走向分层架构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088005" y="12552045"/>
            <a:ext cx="20320000" cy="1338580"/>
          </a:xfrm>
          <a:prstGeom prst="rect">
            <a:avLst/>
          </a:prstGeom>
        </p:spPr>
        <p:txBody>
          <a:bodyPr wrap="square">
            <a:noAutofit/>
          </a:bodyPr>
          <a:p>
            <a:pPr marL="0" indent="0"/>
            <a:r>
              <a:rPr lang="en-US" altLang="zh-CN" sz="4400" b="0" i="0">
                <a:solidFill>
                  <a:srgbClr val="FF0000"/>
                </a:solidFill>
                <a:latin typeface="signifier"/>
                <a:ea typeface="signifier"/>
              </a:rPr>
              <a:t>2025.08Galaxea Open-World Dataset and G0 Dual-System VLA Model</a:t>
            </a:r>
            <a:endParaRPr lang="en-US" altLang="zh-CN" sz="4400" b="0" i="0">
              <a:solidFill>
                <a:srgbClr val="FF0000"/>
              </a:solidFill>
              <a:latin typeface="signifier"/>
              <a:ea typeface="signifier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325495" y="2320290"/>
            <a:ext cx="17164050" cy="99993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在高维动作空间：结合AR和diff我们去做频域上的coarse to fine"/>
          <p:cNvSpPr txBox="1"/>
          <p:nvPr>
            <p:ph type="ctrTitle"/>
          </p:nvPr>
        </p:nvSpPr>
        <p:spPr>
          <a:xfrm>
            <a:off x="2138680" y="158115"/>
            <a:ext cx="5465445" cy="1000760"/>
          </a:xfrm>
          <a:prstGeom prst="rect">
            <a:avLst/>
          </a:prstGeom>
        </p:spPr>
        <p:txBody>
          <a:bodyPr/>
          <a:lstStyle/>
          <a:p>
            <a:pPr>
              <a:defRPr sz="5000" spc="-100"/>
            </a:pPr>
            <a:r>
              <a:rPr lang="zh-CN"/>
              <a:t>启发（个人</a:t>
            </a:r>
            <a:r>
              <a:rPr lang="zh-CN"/>
              <a:t>理解）</a:t>
            </a:r>
            <a:endParaRPr lang="zh-CN"/>
          </a:p>
        </p:txBody>
      </p:sp>
      <p:sp>
        <p:nvSpPr>
          <p:cNvPr id="283" name="1.动作空间的coarse to fine是什么：coarse是不是意味着motion的大概路径确定好了路径能不能通过to fine的过程去精细化 pose"/>
          <p:cNvSpPr txBox="1"/>
          <p:nvPr/>
        </p:nvSpPr>
        <p:spPr>
          <a:xfrm>
            <a:off x="1649284" y="919577"/>
            <a:ext cx="21244622" cy="242377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5000" b="1" spc="-100"/>
            </a:pPr>
            <a:r>
              <a:t>1.</a:t>
            </a:r>
            <a:r>
              <a:rPr lang="zh-CN"/>
              <a:t>分层的原因本质是数据的不足：</a:t>
            </a:r>
            <a:r>
              <a:rPr lang="zh-CN">
                <a:solidFill>
                  <a:srgbClr val="FF0000"/>
                </a:solidFill>
              </a:rPr>
              <a:t>对于端到端模型或者单一模型现有具身数据量无法</a:t>
            </a:r>
            <a:r>
              <a:rPr lang="zh-CN">
                <a:solidFill>
                  <a:srgbClr val="FF0000"/>
                </a:solidFill>
              </a:rPr>
              <a:t>在提高生成的同时维持好</a:t>
            </a:r>
            <a:r>
              <a:rPr lang="en-US" altLang="zh-CN">
                <a:solidFill>
                  <a:srgbClr val="FF0000"/>
                </a:solidFill>
              </a:rPr>
              <a:t>VLM</a:t>
            </a:r>
            <a:r>
              <a:rPr lang="zh-CN" altLang="en-US">
                <a:solidFill>
                  <a:srgbClr val="FF0000"/>
                </a:solidFill>
              </a:rPr>
              <a:t>的</a:t>
            </a:r>
            <a:r>
              <a:rPr lang="zh-CN">
                <a:solidFill>
                  <a:srgbClr val="FF0000"/>
                </a:solidFill>
              </a:rPr>
              <a:t>理解能力。生成本应和理解相互促进，但是目前的结果来看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理解对生产的促进更大。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4" name="2.动作空间的 coarse可以从频域的角度通过滤波算法去高频细节得到吗？  fine可以通过滤波算法去低频细节得到吗？"/>
          <p:cNvSpPr txBox="1"/>
          <p:nvPr/>
        </p:nvSpPr>
        <p:spPr>
          <a:xfrm>
            <a:off x="1569720" y="3557270"/>
            <a:ext cx="21244560" cy="172783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5000" b="1" spc="-100"/>
            </a:pPr>
            <a:r>
              <a:t>2.</a:t>
            </a:r>
            <a:r>
              <a:rPr lang="zh-CN"/>
              <a:t>从人类数据到机器人数据</a:t>
            </a:r>
            <a:r>
              <a:rPr lang="en-US" altLang="zh-CN"/>
              <a:t>  </a:t>
            </a:r>
            <a:r>
              <a:rPr lang="zh-CN" altLang="en-US"/>
              <a:t>利用好</a:t>
            </a:r>
            <a:r>
              <a:rPr lang="en-US" altLang="zh-CN"/>
              <a:t>web</a:t>
            </a:r>
            <a:r>
              <a:rPr lang="zh-CN" altLang="en-US"/>
              <a:t>上的数据</a:t>
            </a:r>
            <a:r>
              <a:rPr lang="en-US" altLang="zh-CN"/>
              <a:t> </a:t>
            </a:r>
            <a:r>
              <a:rPr lang="zh-CN" altLang="en-US"/>
              <a:t>是一条充满前景的路（因为现在数据量一时半会上不了）</a:t>
            </a:r>
            <a:r>
              <a:rPr lang="en-US" altLang="zh-CN">
                <a:solidFill>
                  <a:srgbClr val="FF0000"/>
                </a:solidFill>
              </a:rPr>
              <a:t>world model</a:t>
            </a:r>
            <a:r>
              <a:rPr lang="zh-CN" altLang="en-US">
                <a:solidFill>
                  <a:srgbClr val="FF0000"/>
                </a:solidFill>
                <a:ea typeface="宋体" charset="0"/>
              </a:rPr>
              <a:t>、</a:t>
            </a:r>
            <a:r>
              <a:rPr lang="en-US" altLang="zh-CN">
                <a:solidFill>
                  <a:srgbClr val="FF0000"/>
                </a:solidFill>
                <a:ea typeface="宋体" charset="0"/>
              </a:rPr>
              <a:t>latent model</a:t>
            </a:r>
            <a:endParaRPr lang="en-US" altLang="zh-CN">
              <a:solidFill>
                <a:srgbClr val="FF0000"/>
              </a:solidFill>
              <a:ea typeface="宋体" charset="0"/>
            </a:endParaRPr>
          </a:p>
        </p:txBody>
      </p:sp>
      <p:sp>
        <p:nvSpPr>
          <p:cNvPr id="285" name="3.Token的形式可以参考一维和二维领域：探究AR模型利用离散token和连续token对动作空间的影响 (现有的工作只探究了离散token以及怎么让离散token在动作空间做的有效  还没考虑AR的连续token模型）"/>
          <p:cNvSpPr txBox="1"/>
          <p:nvPr/>
        </p:nvSpPr>
        <p:spPr>
          <a:xfrm>
            <a:off x="1534795" y="5687695"/>
            <a:ext cx="21244560" cy="15951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 defTabSz="2414270">
              <a:lnSpc>
                <a:spcPct val="80000"/>
              </a:lnSpc>
              <a:spcBef>
                <a:spcPts val="0"/>
              </a:spcBef>
              <a:defRPr sz="4950" b="1" spc="-98"/>
            </a:pPr>
            <a:r>
              <a:t>3.Token的形式可以参考一维和二维领域：</a:t>
            </a:r>
            <a:r>
              <a:rPr lang="zh-CN"/>
              <a:t>最终解码还是要用连续的建模更加准确减少误差（</a:t>
            </a:r>
            <a:r>
              <a:rPr lang="zh-CN">
                <a:solidFill>
                  <a:srgbClr val="FF0000"/>
                </a:solidFill>
              </a:rPr>
              <a:t>生成模型架构走向</a:t>
            </a:r>
            <a:r>
              <a:rPr lang="en-US" altLang="zh-CN">
                <a:solidFill>
                  <a:srgbClr val="FF0000"/>
                </a:solidFill>
              </a:rPr>
              <a:t>  </a:t>
            </a:r>
            <a:r>
              <a:rPr lang="zh-CN" altLang="en-US">
                <a:solidFill>
                  <a:srgbClr val="FF0000"/>
                </a:solidFill>
              </a:rPr>
              <a:t>自回归</a:t>
            </a:r>
            <a:r>
              <a:rPr lang="en-US" altLang="zh-CN">
                <a:solidFill>
                  <a:srgbClr val="FF0000"/>
                </a:solidFill>
              </a:rPr>
              <a:t>+diff)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" name="在高维动作空间：结合AR和diff我们去做频域上的coarse to fine"/>
          <p:cNvSpPr txBox="1"/>
          <p:nvPr>
            <p:custDataLst>
              <p:tags r:id="rId1"/>
            </p:custDataLst>
          </p:nvPr>
        </p:nvSpPr>
        <p:spPr>
          <a:xfrm>
            <a:off x="1966595" y="7727315"/>
            <a:ext cx="5465445" cy="10007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marL="0" marR="0" indent="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>
              <a:defRPr sz="5000" spc="-100"/>
            </a:pPr>
            <a:r>
              <a:rPr lang="zh-CN" altLang="en-US"/>
              <a:t>解决</a:t>
            </a:r>
            <a:r>
              <a:rPr lang="zh-CN" altLang="en-US"/>
              <a:t>方案：</a:t>
            </a:r>
            <a:endParaRPr lang="zh-CN" altLang="en-US"/>
          </a:p>
        </p:txBody>
      </p:sp>
      <p:sp>
        <p:nvSpPr>
          <p:cNvPr id="4" name="在高维动作空间：结合AR和diff我们去做频域上的coarse to fine"/>
          <p:cNvSpPr txBox="1"/>
          <p:nvPr>
            <p:custDataLst>
              <p:tags r:id="rId2"/>
            </p:custDataLst>
          </p:nvPr>
        </p:nvSpPr>
        <p:spPr>
          <a:xfrm>
            <a:off x="958850" y="8585835"/>
            <a:ext cx="23333075" cy="289369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 marL="0" marR="0" indent="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600" b="1" i="0" u="none" strike="noStrike" cap="none" spc="-232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1pPr>
            <a:lvl2pPr marL="0" marR="0" indent="4572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2pPr>
            <a:lvl3pPr marL="0" marR="0" indent="9144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3pPr>
            <a:lvl4pPr marL="0" marR="0" indent="13716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4pPr>
            <a:lvl5pPr marL="0" marR="0" indent="18288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5pPr>
            <a:lvl6pPr marL="0" marR="0" indent="22860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6pPr>
            <a:lvl7pPr marL="0" marR="0" indent="27432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7pPr>
            <a:lvl8pPr marL="0" marR="0" indent="32004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8pPr>
            <a:lvl9pPr marL="0" marR="0" indent="3657600" algn="l" defTabSz="24384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Helvetica Neue" panose="02000503000000020004"/>
              </a:defRPr>
            </a:lvl9pPr>
          </a:lstStyle>
          <a:p>
            <a:pPr>
              <a:defRPr sz="5000" spc="-100"/>
            </a:pPr>
            <a:r>
              <a:rPr lang="zh-CN" altLang="en-US"/>
              <a:t>连续建模不应该影响</a:t>
            </a:r>
            <a:r>
              <a:rPr lang="en-US" altLang="zh-CN"/>
              <a:t>VLM</a:t>
            </a:r>
            <a:r>
              <a:rPr lang="zh-CN" altLang="en-US"/>
              <a:t>的离散</a:t>
            </a:r>
            <a:r>
              <a:rPr lang="en-US" altLang="zh-CN"/>
              <a:t>token</a:t>
            </a:r>
            <a:r>
              <a:rPr lang="zh-CN" altLang="en-US"/>
              <a:t>训练（本质上也是现有最好的生成建模和理解建模的比拼）（那么</a:t>
            </a:r>
            <a:r>
              <a:rPr lang="en-US" altLang="zh-CN"/>
              <a:t>1.</a:t>
            </a:r>
            <a:r>
              <a:rPr lang="zh-CN" altLang="en-US"/>
              <a:t>研究如何构建离散和连续的桥梁变得重要</a:t>
            </a:r>
            <a:r>
              <a:rPr lang="en-US" altLang="zh-CN"/>
              <a:t> </a:t>
            </a:r>
            <a:r>
              <a:rPr lang="zh-CN" altLang="en-US"/>
              <a:t>参考</a:t>
            </a:r>
            <a:r>
              <a:rPr lang="en-US" altLang="zh-CN"/>
              <a:t> Bridging Continuous and Discrete Tokens for Autoregressive Visual Generation   2.  </a:t>
            </a:r>
            <a:r>
              <a:rPr lang="zh-CN" altLang="en-US"/>
              <a:t>去像</a:t>
            </a:r>
            <a:r>
              <a:rPr lang="en-US" altLang="zh-CN"/>
              <a:t>fast</a:t>
            </a:r>
            <a:r>
              <a:rPr lang="zh-CN" altLang="en-US"/>
              <a:t>一样开辟</a:t>
            </a:r>
            <a:r>
              <a:rPr lang="en-US" altLang="zh-CN"/>
              <a:t> </a:t>
            </a:r>
            <a:r>
              <a:rPr lang="zh-CN" altLang="en-US"/>
              <a:t>新的</a:t>
            </a:r>
            <a:r>
              <a:rPr lang="en-US" altLang="zh-CN"/>
              <a:t>tokenizer</a:t>
            </a:r>
            <a:r>
              <a:rPr lang="zh-CN" altLang="en-US"/>
              <a:t>是有影响力且大家还没产出太多的地方）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1.小型的VLA模型:…"/>
          <p:cNvSpPr txBox="1"/>
          <p:nvPr/>
        </p:nvSpPr>
        <p:spPr>
          <a:xfrm>
            <a:off x="133896" y="67528"/>
            <a:ext cx="23167947" cy="307104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1.小型的VLA模型: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优势 efficient、快、轻量化并易于部署和部署中进化 开源福音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劣势 泛化性可能受限</a:t>
            </a:r>
          </a:p>
        </p:txBody>
      </p:sp>
      <p:sp>
        <p:nvSpPr>
          <p:cNvPr id="183" name="2.VLA从互联网视频数据中学习latent动作表示（通用的latent和world model）…"/>
          <p:cNvSpPr txBox="1"/>
          <p:nvPr/>
        </p:nvSpPr>
        <p:spPr>
          <a:xfrm>
            <a:off x="196850" y="3216910"/>
            <a:ext cx="23989665" cy="334645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2.VLA从互联网视频数据中学习latent动作表示（通用的latent和world model）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优势 海量数据、潜力巨大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劣势 如何选取合适的视频数据、如何衡量latent action的效果未知(下游)</a:t>
            </a:r>
          </a:p>
        </p:txBody>
      </p:sp>
      <p:sp>
        <p:nvSpPr>
          <p:cNvPr id="184" name="3.VLA视频wordmodel…"/>
          <p:cNvSpPr txBox="1"/>
          <p:nvPr/>
        </p:nvSpPr>
        <p:spPr>
          <a:xfrm>
            <a:off x="283845" y="6747510"/>
            <a:ext cx="23272750" cy="271653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3.VLA视频wordmodel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优势 解决数据问题 同时也能和方向2同步走 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劣势 质量不佳？</a:t>
            </a:r>
          </a:p>
        </p:txBody>
      </p:sp>
      <p:sp>
        <p:nvSpPr>
          <p:cNvPr id="185" name="4.正常VLA双系统(VLM+action model)"/>
          <p:cNvSpPr txBox="1"/>
          <p:nvPr/>
        </p:nvSpPr>
        <p:spPr>
          <a:xfrm>
            <a:off x="283845" y="9580880"/>
            <a:ext cx="23272750" cy="133223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4.正常VLA双系统(VLM+action model)</a:t>
            </a:r>
          </a:p>
        </p:txBody>
      </p:sp>
      <p:sp>
        <p:nvSpPr>
          <p:cNvPr id="186" name="5.未来的一些走向 VLA双系统 考虑从2d到3d去做"/>
          <p:cNvSpPr txBox="1"/>
          <p:nvPr/>
        </p:nvSpPr>
        <p:spPr>
          <a:xfrm>
            <a:off x="283664" y="11029249"/>
            <a:ext cx="23272565" cy="123120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t>5.未来的一些走向 VLA双系统 考虑从2d到3d去做</a:t>
            </a:r>
          </a:p>
        </p:txBody>
      </p:sp>
      <p:sp>
        <p:nvSpPr>
          <p:cNvPr id="2" name="5.未来的一些走向 VLA双系统 考虑从2d到3d去做"/>
          <p:cNvSpPr txBox="1"/>
          <p:nvPr>
            <p:custDataLst>
              <p:tags r:id="rId1"/>
            </p:custDataLst>
          </p:nvPr>
        </p:nvSpPr>
        <p:spPr>
          <a:xfrm>
            <a:off x="239214" y="12257974"/>
            <a:ext cx="23272565" cy="123120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6.</a:t>
            </a:r>
            <a:r>
              <a:rPr lang="zh-CN" altLang="en-US"/>
              <a:t>对动作</a:t>
            </a:r>
            <a:r>
              <a:rPr lang="en-US" altLang="zh-CN"/>
              <a:t>token</a:t>
            </a:r>
            <a:r>
              <a:rPr lang="zh-CN" altLang="en-US"/>
              <a:t>建模处理</a:t>
            </a:r>
            <a:r>
              <a:rPr lang="en-US" altLang="zh-CN"/>
              <a:t>  </a:t>
            </a:r>
            <a:r>
              <a:rPr lang="zh-CN" altLang="en-US"/>
              <a:t>其实也没有太多探索的</a:t>
            </a:r>
            <a:r>
              <a:rPr lang="en-US" altLang="zh-CN"/>
              <a:t> </a:t>
            </a:r>
            <a:r>
              <a:rPr lang="zh-CN" altLang="en-US"/>
              <a:t>参考</a:t>
            </a:r>
            <a:r>
              <a:rPr lang="en-US" altLang="zh-CN"/>
              <a:t>FAST </a:t>
            </a:r>
            <a:r>
              <a:rPr lang="zh-CN" altLang="en-US">
                <a:ea typeface="宋体" charset="0"/>
              </a:rPr>
              <a:t>（</a:t>
            </a:r>
            <a:r>
              <a:rPr lang="en-US" altLang="zh-CN">
                <a:ea typeface="宋体" charset="0"/>
              </a:rPr>
              <a:t>insight</a:t>
            </a:r>
            <a:r>
              <a:rPr lang="zh-CN" altLang="en-US">
                <a:ea typeface="宋体" charset="0"/>
              </a:rPr>
              <a:t>能量的</a:t>
            </a:r>
            <a:r>
              <a:rPr lang="zh-CN" altLang="en-US">
                <a:ea typeface="宋体" charset="0"/>
              </a:rPr>
              <a:t>角度）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6814185" y="160655"/>
            <a:ext cx="11546205" cy="107569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1.VLA+</a:t>
            </a:r>
            <a:r>
              <a:rPr lang="zh-CN" altLang="en-US"/>
              <a:t>双系统</a:t>
            </a:r>
            <a:r>
              <a:rPr lang="en-US" altLang="zh-CN"/>
              <a:t>+</a:t>
            </a:r>
            <a:r>
              <a:rPr lang="zh-CN" altLang="en-US"/>
              <a:t>频域建模</a:t>
            </a:r>
            <a:r>
              <a:rPr lang="en-US" altLang="zh-CN"/>
              <a:t>(</a:t>
            </a:r>
            <a:r>
              <a:rPr lang="zh-CN" altLang="en-US"/>
              <a:t>我正</a:t>
            </a:r>
            <a:r>
              <a:rPr lang="zh-CN" altLang="en-US"/>
              <a:t>在）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94840" y="1384935"/>
            <a:ext cx="21238210" cy="119386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8951595" y="88900"/>
            <a:ext cx="6671310" cy="133223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9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2.VLA+world model</a:t>
            </a:r>
            <a:endParaRPr lang="en-US"/>
          </a:p>
        </p:txBody>
      </p:sp>
      <p:sp>
        <p:nvSpPr>
          <p:cNvPr id="2" name="文本框 1"/>
          <p:cNvSpPr txBox="1"/>
          <p:nvPr/>
        </p:nvSpPr>
        <p:spPr>
          <a:xfrm>
            <a:off x="2182495" y="2105660"/>
            <a:ext cx="19974560" cy="1671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这个可参考的文章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目前就一个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world VLA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他从生成和理解的角度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用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world model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去促进理解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共用中间的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VLM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。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宋体" charset="0"/>
              <a:cs typeface="+mn-cs"/>
              <a:sym typeface="Helvetica Neue" panose="02000503000000020004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182495" y="6210300"/>
            <a:ext cx="19974560" cy="1671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目前：李孟阳、泽慜在这个框架上探索复杂语言对理解能力的影响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之后也可以继续在这个框架上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深挖。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966595" y="9522460"/>
            <a:ext cx="21763990" cy="16713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其他的从人类视频去学习的架构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类似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Univla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和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GR 1 2 3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以及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GRoot N1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的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策略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8951595" y="88900"/>
            <a:ext cx="6671310" cy="133223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9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2.VLA+world model</a:t>
            </a:r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56515" y="1603375"/>
            <a:ext cx="24496395" cy="1177353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8951595" y="88900"/>
            <a:ext cx="6671310" cy="133223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9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2.VLA+world model</a:t>
            </a:r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4795" y="1313815"/>
            <a:ext cx="21603335" cy="1224534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8951595" y="-113665"/>
            <a:ext cx="6671310" cy="11760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9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2.VLA+world model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046730" y="881380"/>
            <a:ext cx="17576800" cy="125901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3591560" y="-113665"/>
            <a:ext cx="20093305" cy="11760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2.VLA+world model(https://seed.bytedance.com/zh/GR3)</a:t>
            </a:r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55110" y="1169035"/>
            <a:ext cx="15451455" cy="1211643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543655" y="184150"/>
            <a:ext cx="8128000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8951595" y="-113665"/>
            <a:ext cx="6671310" cy="117602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9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2.VLA+world model</a:t>
            </a:r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21285" y="2825115"/>
            <a:ext cx="24512270" cy="8028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7540" y="11466195"/>
            <a:ext cx="18819495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Learning to Act Anywhere with Task-centric Latent Actions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从范式上去统一：生成和理解   （图像该用连续和离散哪种状态的探索与争议）"/>
          <p:cNvSpPr txBox="1"/>
          <p:nvPr>
            <p:ph type="ctrTitle"/>
          </p:nvPr>
        </p:nvSpPr>
        <p:spPr>
          <a:xfrm>
            <a:off x="1010641" y="-546"/>
            <a:ext cx="22739508" cy="1251779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2121535">
              <a:defRPr sz="5220" spc="-104"/>
            </a:lvl1pPr>
          </a:lstStyle>
          <a:p>
            <a:r>
              <a:rPr>
                <a:solidFill>
                  <a:srgbClr val="FF0000"/>
                </a:solidFill>
              </a:rPr>
              <a:t>从范式</a:t>
            </a:r>
            <a:r>
              <a:rPr lang="zh-CN">
                <a:solidFill>
                  <a:srgbClr val="FF0000"/>
                </a:solidFill>
              </a:rPr>
              <a:t>任务</a:t>
            </a:r>
            <a:r>
              <a:rPr>
                <a:solidFill>
                  <a:srgbClr val="FF0000"/>
                </a:solidFill>
              </a:rPr>
              <a:t>上去统一</a:t>
            </a:r>
            <a:r>
              <a:t>：生成和理解   （图像该用连续和离散哪种状态的探索与争议）</a:t>
            </a:r>
          </a:p>
        </p:txBody>
      </p:sp>
      <p:pic>
        <p:nvPicPr>
          <p:cNvPr id="208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098" y="1449209"/>
            <a:ext cx="21021804" cy="107509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9" name="SHOW-O: ONE SINGLE TRANSFORMER TO UNIFY MULTIMODAL UNDERSTANDING AND GENERATION          https://arxiv.org/pdf/2408.12528"/>
          <p:cNvSpPr txBox="1"/>
          <p:nvPr/>
        </p:nvSpPr>
        <p:spPr>
          <a:xfrm>
            <a:off x="279958" y="12884850"/>
            <a:ext cx="23242270" cy="4883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sz="2800"/>
              <a:t>SHOW-O: ONE SINGLE TRANSFORMER TO UNIFY MULTIMODAL UNDERSTANDING AND GENERATION          https://arxiv.org/pdf/2408.12528</a:t>
            </a:r>
            <a:endParaRPr sz="2800"/>
          </a:p>
        </p:txBody>
      </p: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9254490" y="71755"/>
            <a:ext cx="5948680" cy="10623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3.VLA 2d → 3</a:t>
            </a:r>
            <a:r>
              <a:rPr lang="en-US"/>
              <a:t>d</a:t>
            </a:r>
            <a:endParaRPr 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2555" y="1470660"/>
            <a:ext cx="24123015" cy="107676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980055" y="12473305"/>
            <a:ext cx="18540095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3D-VLA: A 3D Vision-Language-Action Generative World Model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9254490" y="71755"/>
            <a:ext cx="5948680" cy="10623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3.VLA 2d → 3</a:t>
            </a:r>
            <a:r>
              <a:rPr lang="en-US"/>
              <a:t>d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405890" y="12473305"/>
            <a:ext cx="20114260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PointVLA: Injecting the 3D World into Vision-Language-Action Models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55825" y="1354455"/>
            <a:ext cx="20203795" cy="110794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9254490" y="71755"/>
            <a:ext cx="5948680" cy="106235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3.VLA 2d → 3</a:t>
            </a:r>
            <a:r>
              <a:rPr lang="en-US"/>
              <a:t>d</a:t>
            </a:r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1405890" y="12473305"/>
            <a:ext cx="22691725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SpatialVLA: Exploring Spatial Representations for Visual-Language-Action Model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11150" y="2897505"/>
            <a:ext cx="23518495" cy="720852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133350" y="2171065"/>
            <a:ext cx="24295100" cy="9238615"/>
          </a:xfrm>
          <a:prstGeom prst="rect">
            <a:avLst/>
          </a:prstGeom>
        </p:spPr>
      </p:pic>
      <p:sp>
        <p:nvSpPr>
          <p:cNvPr id="3" name="4.正常VLA双系统(VLM+action model)"/>
          <p:cNvSpPr txBox="1"/>
          <p:nvPr>
            <p:custDataLst>
              <p:tags r:id="rId3"/>
            </p:custDataLst>
          </p:nvPr>
        </p:nvSpPr>
        <p:spPr>
          <a:xfrm>
            <a:off x="4309110" y="222250"/>
            <a:ext cx="16675735" cy="9118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6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3.VLA 2d → 3d</a:t>
            </a:r>
            <a:r>
              <a:rPr lang="zh-CN" altLang="en-US">
                <a:ea typeface="宋体" charset="0"/>
              </a:rPr>
              <a:t>（借助现在</a:t>
            </a:r>
            <a:r>
              <a:rPr lang="en-US" altLang="zh-CN">
                <a:ea typeface="宋体" charset="0"/>
              </a:rPr>
              <a:t>3d </a:t>
            </a:r>
            <a:r>
              <a:rPr lang="zh-CN" altLang="en-US">
                <a:ea typeface="宋体" charset="0"/>
              </a:rPr>
              <a:t>信息获取的工具</a:t>
            </a:r>
            <a:r>
              <a:rPr lang="en-US" altLang="zh-CN">
                <a:ea typeface="宋体" charset="0"/>
              </a:rPr>
              <a:t>  VGGT  </a:t>
            </a:r>
            <a:r>
              <a:rPr lang="zh-CN" altLang="en-US">
                <a:ea typeface="宋体" charset="0"/>
              </a:rPr>
              <a:t>、VLM-3R、</a:t>
            </a:r>
            <a:r>
              <a:rPr lang="en-US" altLang="zh-CN">
                <a:ea typeface="宋体" charset="0"/>
              </a:rPr>
              <a:t>CUT3R</a:t>
            </a:r>
            <a:r>
              <a:rPr lang="zh-CN" altLang="en-US">
                <a:ea typeface="宋体" charset="0"/>
              </a:rPr>
              <a:t>）</a:t>
            </a:r>
            <a:endParaRPr lang="zh-CN" altLang="en-US">
              <a:ea typeface="宋体" charset="0"/>
            </a:endParaRPr>
          </a:p>
        </p:txBody>
      </p: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4309110" y="222250"/>
            <a:ext cx="16675735" cy="9118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6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/>
              <a:t>3.VLA 2d → 3d</a:t>
            </a:r>
            <a:r>
              <a:rPr lang="zh-CN" altLang="en-US">
                <a:ea typeface="宋体" charset="0"/>
              </a:rPr>
              <a:t>（借助现在</a:t>
            </a:r>
            <a:r>
              <a:rPr lang="en-US" altLang="zh-CN">
                <a:ea typeface="宋体" charset="0"/>
              </a:rPr>
              <a:t>3d </a:t>
            </a:r>
            <a:r>
              <a:rPr lang="zh-CN" altLang="en-US">
                <a:ea typeface="宋体" charset="0"/>
              </a:rPr>
              <a:t>信息获取的工具</a:t>
            </a:r>
            <a:r>
              <a:rPr lang="en-US" altLang="zh-CN">
                <a:ea typeface="宋体" charset="0"/>
              </a:rPr>
              <a:t>  VGGT  </a:t>
            </a:r>
            <a:r>
              <a:rPr lang="zh-CN" altLang="en-US">
                <a:ea typeface="宋体" charset="0"/>
              </a:rPr>
              <a:t>、VLM-3R、</a:t>
            </a:r>
            <a:r>
              <a:rPr lang="en-US" altLang="zh-CN">
                <a:ea typeface="宋体" charset="0"/>
              </a:rPr>
              <a:t>CUT3R</a:t>
            </a:r>
            <a:r>
              <a:rPr lang="zh-CN" altLang="en-US">
                <a:ea typeface="宋体" charset="0"/>
              </a:rPr>
              <a:t>）</a:t>
            </a:r>
            <a:endParaRPr lang="zh-CN" altLang="en-US">
              <a:ea typeface="宋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56540" y="2126615"/>
            <a:ext cx="23995380" cy="96869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4309110" y="222250"/>
            <a:ext cx="17828260" cy="9118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 altLang="zh-CN">
                <a:ea typeface="宋体" charset="0"/>
              </a:rPr>
              <a:t>4.VLA tokenizer</a:t>
            </a:r>
            <a:r>
              <a:rPr lang="zh-CN" altLang="en-US">
                <a:ea typeface="宋体" charset="0"/>
              </a:rPr>
              <a:t>的探索</a:t>
            </a:r>
            <a:r>
              <a:rPr lang="en-US" altLang="zh-CN">
                <a:ea typeface="宋体" charset="0"/>
              </a:rPr>
              <a:t> </a:t>
            </a:r>
            <a:r>
              <a:rPr lang="zh-CN" altLang="en-US">
                <a:ea typeface="宋体" charset="0"/>
              </a:rPr>
              <a:t>（目标构建合适的</a:t>
            </a:r>
            <a:r>
              <a:rPr lang="en-US" altLang="zh-CN">
                <a:ea typeface="宋体" charset="0"/>
              </a:rPr>
              <a:t>action tokenizer</a:t>
            </a:r>
            <a:r>
              <a:rPr lang="zh-CN" altLang="en-US">
                <a:ea typeface="宋体" charset="0"/>
              </a:rPr>
              <a:t>建模</a:t>
            </a:r>
            <a:r>
              <a:rPr lang="en-US" altLang="zh-CN">
                <a:ea typeface="宋体" charset="0"/>
              </a:rPr>
              <a:t>) </a:t>
            </a:r>
            <a:endParaRPr lang="en-US" altLang="zh-CN">
              <a:ea typeface="宋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7005" y="1134110"/>
            <a:ext cx="24245570" cy="91967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192000" y="10458450"/>
            <a:ext cx="12100560" cy="28676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从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1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月到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8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月我还没见到一个新的（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fast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的卖点在加速训练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性能并不算好）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能不能从能量或者对动作的传统研究中挖掘一些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自适应的阈值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对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fast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进行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改进。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67005" y="10098405"/>
            <a:ext cx="11840210" cy="344678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4309110" y="222250"/>
            <a:ext cx="17828260" cy="9118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 altLang="zh-CN">
                <a:ea typeface="宋体" charset="0"/>
              </a:rPr>
              <a:t>4.VLA tokenizer</a:t>
            </a:r>
            <a:r>
              <a:rPr lang="zh-CN" altLang="en-US">
                <a:ea typeface="宋体" charset="0"/>
              </a:rPr>
              <a:t>的探索</a:t>
            </a:r>
            <a:r>
              <a:rPr lang="en-US" altLang="zh-CN">
                <a:ea typeface="宋体" charset="0"/>
              </a:rPr>
              <a:t> </a:t>
            </a:r>
            <a:r>
              <a:rPr lang="zh-CN" altLang="en-US">
                <a:ea typeface="宋体" charset="0"/>
              </a:rPr>
              <a:t>（目标构建合适的</a:t>
            </a:r>
            <a:r>
              <a:rPr lang="en-US" altLang="zh-CN">
                <a:ea typeface="宋体" charset="0"/>
              </a:rPr>
              <a:t>action tokenizer</a:t>
            </a:r>
            <a:r>
              <a:rPr lang="zh-CN" altLang="en-US">
                <a:ea typeface="宋体" charset="0"/>
              </a:rPr>
              <a:t>建模</a:t>
            </a:r>
            <a:r>
              <a:rPr lang="en-US" altLang="zh-CN">
                <a:ea typeface="宋体" charset="0"/>
              </a:rPr>
              <a:t>) </a:t>
            </a:r>
            <a:endParaRPr lang="en-US" altLang="zh-CN">
              <a:ea typeface="宋体" charset="0"/>
            </a:endParaRPr>
          </a:p>
        </p:txBody>
      </p:sp>
      <p:pic>
        <p:nvPicPr>
          <p:cNvPr id="242" name="已粘贴的影片.png" descr="已粘贴的影片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92467" y="2513788"/>
            <a:ext cx="17508827" cy="815990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44" name="已粘贴的影片.png" descr="已粘贴的影片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8425174" y="1897536"/>
            <a:ext cx="5377155" cy="939241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" name="文本框 5"/>
          <p:cNvSpPr txBox="1"/>
          <p:nvPr/>
        </p:nvSpPr>
        <p:spPr>
          <a:xfrm>
            <a:off x="1318895" y="1025525"/>
            <a:ext cx="22306280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Bridging Continuous and Discrete Tokens for Autoregressive Visual Generation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sp>
        <p:nvSpPr>
          <p:cNvPr id="241" name="1.提出了TokenBridge，首次实现连续与离散token的桥接，能够通过标准交叉熵损失实现视觉质量与连续方法相当的生成效果，同时保持离散方法的简便性。…"/>
          <p:cNvSpPr txBox="1"/>
          <p:nvPr>
            <p:custDataLst>
              <p:tags r:id="rId5"/>
            </p:custDataLst>
          </p:nvPr>
        </p:nvSpPr>
        <p:spPr>
          <a:xfrm>
            <a:off x="1966595" y="11034395"/>
            <a:ext cx="18618200" cy="27559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Autofit/>
          </a:bodyPr>
          <a:p>
            <a:pPr>
              <a:lnSpc>
                <a:spcPct val="80000"/>
              </a:lnSpc>
              <a:spcBef>
                <a:spcPts val="0"/>
              </a:spcBef>
              <a:defRPr sz="3000" b="1" spc="-59"/>
            </a:pPr>
            <a:r>
              <a:t>1.提出了TokenBridge，首次实现连续与离散token的桥接，能够通过标准交叉熵损失实现视觉质量与连续方法相当的生成效果，同时保持离散方法的简便性。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3000" b="1" spc="-59"/>
            </a:pPr>
          </a:p>
          <a:p>
            <a:pPr>
              <a:lnSpc>
                <a:spcPct val="80000"/>
              </a:lnSpc>
              <a:spcBef>
                <a:spcPts val="0"/>
              </a:spcBef>
              <a:defRPr sz="3000" b="1" spc="-59"/>
            </a:pPr>
            <a:r>
              <a:t>2. 采用后期量化的方法，直接离散化预训练连续VAE特征，解决了训练中基于离散token存在的优化问题，同时保留了高视觉保真度。</a:t>
            </a:r>
          </a:p>
        </p:txBody>
      </p:sp>
    </p:spTree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4.正常VLA双系统(VLM+action model)"/>
          <p:cNvSpPr txBox="1"/>
          <p:nvPr/>
        </p:nvSpPr>
        <p:spPr>
          <a:xfrm>
            <a:off x="4309110" y="222250"/>
            <a:ext cx="17828260" cy="9118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6000" b="1" spc="-11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en-US" altLang="zh-CN">
                <a:ea typeface="宋体" charset="0"/>
              </a:rPr>
              <a:t>4.VLA tokenizer</a:t>
            </a:r>
            <a:r>
              <a:rPr lang="zh-CN" altLang="en-US">
                <a:ea typeface="宋体" charset="0"/>
              </a:rPr>
              <a:t>的探索</a:t>
            </a:r>
            <a:r>
              <a:rPr lang="en-US" altLang="zh-CN">
                <a:ea typeface="宋体" charset="0"/>
              </a:rPr>
              <a:t> </a:t>
            </a:r>
            <a:r>
              <a:rPr lang="zh-CN" altLang="en-US">
                <a:ea typeface="宋体" charset="0"/>
              </a:rPr>
              <a:t>（目标构建合适的</a:t>
            </a:r>
            <a:r>
              <a:rPr lang="en-US" altLang="zh-CN">
                <a:ea typeface="宋体" charset="0"/>
              </a:rPr>
              <a:t>action tokenizer</a:t>
            </a:r>
            <a:r>
              <a:rPr lang="zh-CN" altLang="en-US">
                <a:ea typeface="宋体" charset="0"/>
              </a:rPr>
              <a:t>建模</a:t>
            </a:r>
            <a:r>
              <a:rPr lang="en-US" altLang="zh-CN">
                <a:ea typeface="宋体" charset="0"/>
              </a:rPr>
              <a:t>) </a:t>
            </a:r>
            <a:endParaRPr lang="en-US" altLang="zh-CN">
              <a:ea typeface="宋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0560" y="3185160"/>
            <a:ext cx="23218140" cy="43002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no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这里的大方向应该是像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文本和图片那样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去做生成和理解的统一化，怎么去构建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VLA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动作的生成和理解的统一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不要因为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生成动作而破坏理解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（怎么去把视觉、文本、动作在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token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层面去做一个统一。目前视觉和文本那边考虑的一些解决方案：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视觉和文本共用这两个模态的映射空间等等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能不能从那边借鉴过来一些东西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同时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对动作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token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的高效利用加速训练（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fast)</a:t>
            </a:r>
            <a:endParaRPr kumimoji="0" lang="en-US" altLang="zh-CN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宋体" charset="0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5808" y="4264436"/>
            <a:ext cx="6169433" cy="6827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5" name="已粘贴的影片.png" descr="已粘贴的影片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8700" y="3112135"/>
            <a:ext cx="3877945" cy="42703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6" name="当前VLA的3种常见的架构"/>
          <p:cNvSpPr txBox="1"/>
          <p:nvPr/>
        </p:nvSpPr>
        <p:spPr>
          <a:xfrm>
            <a:off x="5062855" y="-16510"/>
            <a:ext cx="19255105" cy="135953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 fontScale="80000"/>
          </a:bodyPr>
          <a:lstStyle>
            <a:lvl1pPr>
              <a:lnSpc>
                <a:spcPct val="80000"/>
              </a:lnSpc>
              <a:spcBef>
                <a:spcPts val="0"/>
              </a:spcBef>
              <a:defRPr sz="8000" b="1" spc="-159">
                <a:solidFill>
                  <a:srgbClr val="FEFFFD"/>
                </a:solidFill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lvl1pPr>
          </a:lstStyle>
          <a:p>
            <a:r>
              <a:rPr lang="zh-CN"/>
              <a:t>但是现在还有很多很多问题</a:t>
            </a:r>
            <a:r>
              <a:rPr lang="en-US" altLang="zh-CN"/>
              <a:t>(</a:t>
            </a:r>
            <a:r>
              <a:rPr lang="zh-CN" altLang="en-US"/>
              <a:t>为什么架构是这样演变的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177" name="已粘贴的影片.png" descr="已粘贴的影片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8700" y="8945245"/>
            <a:ext cx="3762375" cy="44069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cxnSp>
        <p:nvCxnSpPr>
          <p:cNvPr id="9" name="直接箭头连接符 8"/>
          <p:cNvCxnSpPr/>
          <p:nvPr>
            <p:custDataLst>
              <p:tags r:id="rId4"/>
            </p:custDataLst>
          </p:nvPr>
        </p:nvCxnSpPr>
        <p:spPr>
          <a:xfrm flipV="1">
            <a:off x="8296910" y="5633085"/>
            <a:ext cx="863600" cy="57600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" name="直接箭头连接符 1"/>
          <p:cNvCxnSpPr/>
          <p:nvPr>
            <p:custDataLst>
              <p:tags r:id="rId5"/>
            </p:custDataLst>
          </p:nvPr>
        </p:nvCxnSpPr>
        <p:spPr>
          <a:xfrm>
            <a:off x="8070850" y="9593635"/>
            <a:ext cx="912495" cy="50419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30555" y="1027430"/>
            <a:ext cx="23543260" cy="2094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数据不足（语言不够复杂、动作对少、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token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建模和其他模态差异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大等等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宋体" charset="0"/>
                <a:cs typeface="+mn-cs"/>
                <a:sym typeface="Helvetica Neue" panose="02000503000000020004"/>
              </a:rPr>
              <a:t>（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导致了现在走向分层或者集成架构）不想破坏原本的理解能力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但是最后会演变的假如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这些都解决好了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  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还得走</a:t>
            </a: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E2E</a:t>
            </a:r>
            <a:endParaRPr kumimoji="0" lang="en-US" altLang="zh-CN" sz="4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  <p:cxnSp>
        <p:nvCxnSpPr>
          <p:cNvPr id="5" name="直接箭头连接符 4"/>
          <p:cNvCxnSpPr/>
          <p:nvPr>
            <p:custDataLst>
              <p:tags r:id="rId6"/>
            </p:custDataLst>
          </p:nvPr>
        </p:nvCxnSpPr>
        <p:spPr>
          <a:xfrm>
            <a:off x="14852650" y="5706165"/>
            <a:ext cx="912495" cy="50419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>
            <p:custDataLst>
              <p:tags r:id="rId7"/>
            </p:custDataLst>
          </p:nvPr>
        </p:nvCxnSpPr>
        <p:spPr>
          <a:xfrm flipV="1">
            <a:off x="14616430" y="9490710"/>
            <a:ext cx="863600" cy="576000"/>
          </a:xfrm>
          <a:prstGeom prst="straightConnector1">
            <a:avLst/>
          </a:prstGeom>
          <a:ln w="127000" cap="flat" cmpd="sng">
            <a:solidFill>
              <a:srgbClr val="7EFBFF"/>
            </a:solidFill>
            <a:prstDash val="solid"/>
            <a:headEnd type="none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7" name="已粘贴的影片.png" descr="已粘贴的影片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"/>
          <a:stretch>
            <a:fillRect/>
          </a:stretch>
        </p:blipFill>
        <p:spPr>
          <a:xfrm>
            <a:off x="16941108" y="4337461"/>
            <a:ext cx="6169433" cy="68279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" name="文本框 7"/>
          <p:cNvSpPr txBox="1"/>
          <p:nvPr/>
        </p:nvSpPr>
        <p:spPr>
          <a:xfrm>
            <a:off x="382270" y="222250"/>
            <a:ext cx="4792980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 upright="0">
            <a:spAutoFit/>
          </a:bodyPr>
          <a:p>
            <a:pPr marL="0" marR="0" indent="0" algn="l" defTabSz="2438400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Neue" panose="02000503000000020004"/>
              </a:rPr>
              <a:t>个人理解和总结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+mn-lt"/>
              <a:ea typeface="+mn-ea"/>
              <a:cs typeface="+mn-cs"/>
              <a:sym typeface="Helvetica Neue" panose="02000503000000020004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从一维离散文本的角度利用统一的模型去解决"/>
          <p:cNvSpPr txBox="1"/>
          <p:nvPr>
            <p:ph type="ctrTitle"/>
          </p:nvPr>
        </p:nvSpPr>
        <p:spPr>
          <a:xfrm>
            <a:off x="2783670" y="87844"/>
            <a:ext cx="17829923" cy="1520825"/>
          </a:xfrm>
          <a:prstGeom prst="rect">
            <a:avLst/>
          </a:prstGeom>
        </p:spPr>
        <p:txBody>
          <a:bodyPr/>
          <a:lstStyle/>
          <a:p>
            <a:pPr defTabSz="1487170">
              <a:defRPr sz="7075" spc="-141"/>
            </a:pPr>
            <a:r>
              <a:t>从</a:t>
            </a:r>
            <a:r>
              <a:rPr>
                <a:solidFill>
                  <a:srgbClr val="82FCFF"/>
                </a:solidFill>
              </a:rPr>
              <a:t>一维离散文本</a:t>
            </a:r>
            <a:r>
              <a:t>的角度利用</a:t>
            </a:r>
            <a:r>
              <a:rPr>
                <a:solidFill>
                  <a:srgbClr val="42FFFF"/>
                </a:solidFill>
              </a:rPr>
              <a:t>统一的模型</a:t>
            </a:r>
            <a:r>
              <a:t>去解决</a:t>
            </a:r>
          </a:p>
        </p:txBody>
      </p:sp>
      <p:sp>
        <p:nvSpPr>
          <p:cNvPr id="212" name="https://arxiv.org/abs/2503.09573"/>
          <p:cNvSpPr txBox="1"/>
          <p:nvPr/>
        </p:nvSpPr>
        <p:spPr>
          <a:xfrm>
            <a:off x="6992708" y="12770121"/>
            <a:ext cx="8994953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https://arxiv.org/abs/2503.09573</a:t>
            </a:r>
          </a:p>
        </p:txBody>
      </p:sp>
      <p:pic>
        <p:nvPicPr>
          <p:cNvPr id="213" name="录屏2025-03-31 03.05.17.mov" descr="录屏2025-03-31 03.05.17.mov"/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09303" y="2193958"/>
            <a:ext cx="19212143" cy="1066709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66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vol="100000" numSld="1" showWhenStopped="1">
                <p:cTn id="7" fill="hold" display="0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从二维连续图片的角度利用diffusion去解决"/>
          <p:cNvSpPr txBox="1"/>
          <p:nvPr>
            <p:ph type="ctrTitle"/>
          </p:nvPr>
        </p:nvSpPr>
        <p:spPr>
          <a:xfrm>
            <a:off x="2783670" y="87844"/>
            <a:ext cx="17829923" cy="1520825"/>
          </a:xfrm>
          <a:prstGeom prst="rect">
            <a:avLst/>
          </a:prstGeom>
        </p:spPr>
        <p:txBody>
          <a:bodyPr/>
          <a:lstStyle/>
          <a:p>
            <a:pPr defTabSz="1560830">
              <a:defRPr sz="7425" spc="-148"/>
            </a:pPr>
            <a:r>
              <a:t>从</a:t>
            </a:r>
            <a:r>
              <a:rPr>
                <a:solidFill>
                  <a:srgbClr val="71EBFF"/>
                </a:solidFill>
              </a:rPr>
              <a:t>二维连续图片</a:t>
            </a:r>
            <a:r>
              <a:t>的角度利用</a:t>
            </a:r>
            <a:r>
              <a:rPr>
                <a:solidFill>
                  <a:srgbClr val="25EEFF"/>
                </a:solidFill>
              </a:rPr>
              <a:t>diffusion</a:t>
            </a:r>
            <a:r>
              <a:t>去解决</a:t>
            </a:r>
          </a:p>
        </p:txBody>
      </p:sp>
      <p:pic>
        <p:nvPicPr>
          <p:cNvPr id="216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96892" y="3631965"/>
            <a:ext cx="19203480" cy="955708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7" name="（经典的vae+diffusion处理连续的图片空间   后面dit也只是改改diffusion的框架）"/>
          <p:cNvSpPr txBox="1"/>
          <p:nvPr/>
        </p:nvSpPr>
        <p:spPr>
          <a:xfrm>
            <a:off x="455894" y="1713001"/>
            <a:ext cx="24213503" cy="157861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6000" b="1" spc="-119"/>
            </a:lvl1pPr>
          </a:lstStyle>
          <a:p>
            <a:r>
              <a:t> （经典的vae+diffusion处理连续的图片空间   后面</a:t>
            </a:r>
            <a:r>
              <a:rPr lang="en-US"/>
              <a:t>D</a:t>
            </a:r>
            <a:r>
              <a:t>it也只是改改diffusion的框架）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从二维连续图片的角度利用AR+离散token去解决"/>
          <p:cNvSpPr txBox="1"/>
          <p:nvPr>
            <p:ph type="ctrTitle"/>
          </p:nvPr>
        </p:nvSpPr>
        <p:spPr>
          <a:xfrm>
            <a:off x="2832634" y="-395837"/>
            <a:ext cx="17829923" cy="1520826"/>
          </a:xfrm>
          <a:prstGeom prst="rect">
            <a:avLst/>
          </a:prstGeom>
        </p:spPr>
        <p:txBody>
          <a:bodyPr/>
          <a:lstStyle/>
          <a:p>
            <a:pPr defTabSz="1365250">
              <a:defRPr sz="6495" spc="-129"/>
            </a:pPr>
            <a:r>
              <a:t>从</a:t>
            </a:r>
            <a:r>
              <a:rPr>
                <a:solidFill>
                  <a:srgbClr val="71EBFF"/>
                </a:solidFill>
              </a:rPr>
              <a:t>二维连续图片</a:t>
            </a:r>
            <a:r>
              <a:t>的角度利用</a:t>
            </a:r>
            <a:r>
              <a:rPr>
                <a:solidFill>
                  <a:srgbClr val="25EEFF"/>
                </a:solidFill>
              </a:rPr>
              <a:t>AR+离散token</a:t>
            </a:r>
            <a:r>
              <a:t>去解决</a:t>
            </a:r>
          </a:p>
        </p:txBody>
      </p:sp>
      <p:sp>
        <p:nvSpPr>
          <p:cNvPr id="220" name="（范式：预测next token  同样采用先压缩再生成的策略）"/>
          <p:cNvSpPr txBox="1"/>
          <p:nvPr/>
        </p:nvSpPr>
        <p:spPr>
          <a:xfrm>
            <a:off x="85248" y="1083985"/>
            <a:ext cx="24213503" cy="812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b="1" spc="-79"/>
            </a:pPr>
            <a:r>
              <a:t> （范式：</a:t>
            </a:r>
            <a:r>
              <a:rPr>
                <a:solidFill>
                  <a:srgbClr val="7EFBFF"/>
                </a:solidFill>
              </a:rPr>
              <a:t>预测next token  </a:t>
            </a:r>
            <a:r>
              <a:t>同样采用先压缩再生成的策略）</a:t>
            </a:r>
          </a:p>
        </p:txBody>
      </p:sp>
      <p:pic>
        <p:nvPicPr>
          <p:cNvPr id="221" name="已粘贴的影片.png" descr="已粘贴的影片.png"/>
          <p:cNvPicPr>
            <a:picLocks noChangeAspect="1"/>
          </p:cNvPicPr>
          <p:nvPr/>
        </p:nvPicPr>
        <p:blipFill>
          <a:blip r:embed="rId1"/>
          <a:srcRect b="24689"/>
          <a:stretch>
            <a:fillRect/>
          </a:stretch>
        </p:blipFill>
        <p:spPr>
          <a:xfrm>
            <a:off x="-1" y="2639204"/>
            <a:ext cx="24384001" cy="7755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2" name="离散化带来的最主要问题："/>
          <p:cNvSpPr txBox="1"/>
          <p:nvPr/>
        </p:nvSpPr>
        <p:spPr>
          <a:xfrm>
            <a:off x="-9107206" y="12342102"/>
            <a:ext cx="24213503" cy="812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000" b="1" spc="-79"/>
            </a:lvl1pPr>
          </a:lstStyle>
          <a:p>
            <a:r>
              <a:t>离散化带来的最主要问题：</a:t>
            </a:r>
          </a:p>
        </p:txBody>
      </p:sp>
      <p:sp>
        <p:nvSpPr>
          <p:cNvPr id="223" name="信息损失与重建质量下降(编码器输出的连续特征会被强制匹配到码本中最近的离散向量（即量化）,导致性能损失。"/>
          <p:cNvSpPr txBox="1"/>
          <p:nvPr/>
        </p:nvSpPr>
        <p:spPr>
          <a:xfrm>
            <a:off x="6182268" y="12050510"/>
            <a:ext cx="14779418" cy="139598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4000" b="1" spc="-79"/>
            </a:pPr>
            <a:r>
              <a:t>信息损失与重建质量下降</a:t>
            </a:r>
            <a:r>
              <a:rPr b="0"/>
              <a:t>(编码器输出的连续特征会被强制匹配到码本中最近的离散向量（即量化）,导致性能损失。</a:t>
            </a:r>
            <a:endParaRPr b="0"/>
          </a:p>
        </p:txBody>
      </p:sp>
      <p:sp>
        <p:nvSpPr>
          <p:cNvPr id="224" name="使自回归模型可以像处理文本序列一样处理图像，利用离散符号的强表征能力"/>
          <p:cNvSpPr txBox="1"/>
          <p:nvPr/>
        </p:nvSpPr>
        <p:spPr>
          <a:xfrm>
            <a:off x="8680450" y="6667499"/>
            <a:ext cx="7023100" cy="381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defTabSz="457200">
              <a:lnSpc>
                <a:spcPct val="100000"/>
              </a:lnSpc>
              <a:spcBef>
                <a:spcPts val="0"/>
              </a:spcBef>
              <a:defRPr sz="1600">
                <a:solidFill>
                  <a:srgbClr val="40404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使自回归模型可以像处理文本序列一样处理图像，利用离散符号的强表征能力</a:t>
            </a:r>
          </a:p>
        </p:txBody>
      </p:sp>
      <p:sp>
        <p:nvSpPr>
          <p:cNvPr id="225" name="1.使自回归模型可以像处理文本序列一样处理图像，利用离散符号的强表征能力. 2.压缩降低复杂度"/>
          <p:cNvSpPr txBox="1"/>
          <p:nvPr/>
        </p:nvSpPr>
        <p:spPr>
          <a:xfrm>
            <a:off x="6182268" y="10524475"/>
            <a:ext cx="14779418" cy="139649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defRPr sz="4000" b="1" spc="-79"/>
            </a:lvl1pPr>
          </a:lstStyle>
          <a:p>
            <a:r>
              <a:t>1.使自回归模型可以像处理文本序列一样处理图像，利用离散符号的强表征能力. 2.压缩降低复杂度</a:t>
            </a:r>
          </a:p>
        </p:txBody>
      </p:sp>
      <p:sp>
        <p:nvSpPr>
          <p:cNvPr id="226" name="离散化带来的主要优势："/>
          <p:cNvSpPr txBox="1"/>
          <p:nvPr/>
        </p:nvSpPr>
        <p:spPr>
          <a:xfrm>
            <a:off x="-9107206" y="10816323"/>
            <a:ext cx="24213503" cy="812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000" b="1" spc="-79"/>
            </a:lvl1pPr>
          </a:lstStyle>
          <a:p>
            <a:r>
              <a:t>离散化带来的主要优势：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从二维连续图片的角度利用AR+离散token去解决"/>
          <p:cNvSpPr txBox="1"/>
          <p:nvPr>
            <p:ph type="ctrTitle"/>
          </p:nvPr>
        </p:nvSpPr>
        <p:spPr>
          <a:xfrm>
            <a:off x="2832634" y="-222261"/>
            <a:ext cx="17829923" cy="1520826"/>
          </a:xfrm>
          <a:prstGeom prst="rect">
            <a:avLst/>
          </a:prstGeom>
        </p:spPr>
        <p:txBody>
          <a:bodyPr/>
          <a:lstStyle/>
          <a:p>
            <a:pPr defTabSz="1365250">
              <a:defRPr sz="6495" spc="-129"/>
            </a:pPr>
            <a:r>
              <a:t>从</a:t>
            </a:r>
            <a:r>
              <a:rPr>
                <a:solidFill>
                  <a:srgbClr val="71EBFF"/>
                </a:solidFill>
              </a:rPr>
              <a:t>二维连续图片</a:t>
            </a:r>
            <a:r>
              <a:t>的角度利用</a:t>
            </a:r>
            <a:r>
              <a:rPr>
                <a:solidFill>
                  <a:srgbClr val="25EEFF"/>
                </a:solidFill>
              </a:rPr>
              <a:t>AR+离散token</a:t>
            </a:r>
            <a:r>
              <a:t>去解决</a:t>
            </a:r>
          </a:p>
        </p:txBody>
      </p:sp>
      <p:sp>
        <p:nvSpPr>
          <p:cNvPr id="229" name="（范式上的创新从预测next token到coarse to fine scales的next scale）"/>
          <p:cNvSpPr txBox="1"/>
          <p:nvPr/>
        </p:nvSpPr>
        <p:spPr>
          <a:xfrm>
            <a:off x="85248" y="1100307"/>
            <a:ext cx="24213503" cy="812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ctr">
              <a:lnSpc>
                <a:spcPct val="80000"/>
              </a:lnSpc>
              <a:spcBef>
                <a:spcPts val="0"/>
              </a:spcBef>
              <a:defRPr sz="4000" b="1" spc="-79"/>
            </a:pPr>
            <a:r>
              <a:t> （</a:t>
            </a:r>
            <a:r>
              <a:rPr>
                <a:solidFill>
                  <a:srgbClr val="7EFBFF"/>
                </a:solidFill>
              </a:rPr>
              <a:t>范式上的创新从预测next token到coarse to fine scales的next scale</a:t>
            </a:r>
            <a:r>
              <a:t>）</a:t>
            </a:r>
          </a:p>
        </p:txBody>
      </p:sp>
      <p:sp>
        <p:nvSpPr>
          <p:cNvPr id="230" name="离散化带来的最主要问题："/>
          <p:cNvSpPr txBox="1"/>
          <p:nvPr/>
        </p:nvSpPr>
        <p:spPr>
          <a:xfrm>
            <a:off x="-8519639" y="11676550"/>
            <a:ext cx="24213502" cy="8128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ctr">
              <a:lnSpc>
                <a:spcPct val="80000"/>
              </a:lnSpc>
              <a:spcBef>
                <a:spcPts val="0"/>
              </a:spcBef>
              <a:defRPr sz="4000" b="1" spc="-79"/>
            </a:lvl1pPr>
          </a:lstStyle>
          <a:p>
            <a:r>
              <a:t>离散化带来的最主要问题：</a:t>
            </a:r>
          </a:p>
        </p:txBody>
      </p:sp>
      <p:sp>
        <p:nvSpPr>
          <p:cNvPr id="231" name="信息损失与重建质量下降(编码器输出的连续特征会被强制匹配到码本中最近的离散向量（即量化）,导致性能损失。在这里体现为了不同scale上的VQ也会有误差"/>
          <p:cNvSpPr txBox="1"/>
          <p:nvPr/>
        </p:nvSpPr>
        <p:spPr>
          <a:xfrm>
            <a:off x="6525015" y="11384959"/>
            <a:ext cx="14779418" cy="197916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defRPr sz="4000" b="1" spc="-79"/>
            </a:pPr>
            <a:r>
              <a:t>信息损失与重建质量下降</a:t>
            </a:r>
            <a:r>
              <a:rPr b="0"/>
              <a:t>(编码器输出的连续特征会被强制匹配到码本中最近的离散向量（即量化）,导致性能损失。</a:t>
            </a:r>
            <a:r>
              <a:rPr b="0">
                <a:solidFill>
                  <a:srgbClr val="64EEFF"/>
                </a:solidFill>
              </a:rPr>
              <a:t>在这里体现为了不同scale上的VQ也会有误差</a:t>
            </a:r>
            <a:endParaRPr b="0">
              <a:solidFill>
                <a:srgbClr val="64EEFF"/>
              </a:solidFill>
            </a:endParaRPr>
          </a:p>
        </p:txBody>
      </p:sp>
      <p:pic>
        <p:nvPicPr>
          <p:cNvPr id="232" name="已粘贴的影片.png" descr="已粘贴的影片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373" y="3189089"/>
            <a:ext cx="23610394" cy="801484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3" name="Visual Autoregressive Modeling: Scalable Image Generation via Next-Scale Prediction"/>
          <p:cNvSpPr txBox="1"/>
          <p:nvPr/>
        </p:nvSpPr>
        <p:spPr>
          <a:xfrm>
            <a:off x="631204" y="1908040"/>
            <a:ext cx="23382733" cy="80843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Visual Autoregressive Modeling: Scalable Image Generation via Next-Scale Prediction</a:t>
            </a: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400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6728</Words>
  <Application>WPS 文字</Application>
  <PresentationFormat/>
  <Paragraphs>324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3" baseType="lpstr">
      <vt:lpstr>Arial</vt:lpstr>
      <vt:lpstr>宋体</vt:lpstr>
      <vt:lpstr>Wingdings</vt:lpstr>
      <vt:lpstr>Helvetica Neue</vt:lpstr>
      <vt:lpstr>Helvetica Neue Medium</vt:lpstr>
      <vt:lpstr>宋体</vt:lpstr>
      <vt:lpstr>汉仪书宋二KW</vt:lpstr>
      <vt:lpstr>Helvetica</vt:lpstr>
      <vt:lpstr>微软雅黑</vt:lpstr>
      <vt:lpstr>汉仪旗黑</vt:lpstr>
      <vt:lpstr>Arial Unicode MS</vt:lpstr>
      <vt:lpstr>signifier</vt:lpstr>
      <vt:lpstr>Thonburi</vt:lpstr>
      <vt:lpstr>Helvetica Neue</vt:lpstr>
      <vt:lpstr>20_BasicBlack</vt:lpstr>
      <vt:lpstr>Diffusion  and   Autoregressive</vt:lpstr>
      <vt:lpstr>Diffusion  及其衍生 </vt:lpstr>
      <vt:lpstr>Autoregressive  及其衍生 </vt:lpstr>
      <vt:lpstr>从模型架构去一统：未来1-2年各种Diffusion+AR的model将会层出不穷</vt:lpstr>
      <vt:lpstr>从范式任务上去统一：生成和理解   （图像该用连续和离散哪种状态的探索与争议）</vt:lpstr>
      <vt:lpstr>从一维离散文本的角度利用统一的模型去解决</vt:lpstr>
      <vt:lpstr>从二维连续图片的角度利用diffusion去解决</vt:lpstr>
      <vt:lpstr>从二维连续图片的角度利用AR+离散token去解决</vt:lpstr>
      <vt:lpstr>从二维连续图片的角度利用AR+离散token去解决</vt:lpstr>
      <vt:lpstr>去解决离散化带来的最主要问题:信息损失</vt:lpstr>
      <vt:lpstr>去解决离散化带来的最主要问题:信息损失</vt:lpstr>
      <vt:lpstr>从二维连续图片的角度利用AR+连续token(基本是统一的模型AR+diff)去解决的</vt:lpstr>
      <vt:lpstr>从二维连续图片的角度利用AR+连续token(基本是统一的模型AR+diff)去解决的</vt:lpstr>
      <vt:lpstr>从二维连续图片的角度利用AR+连续token(基本是统一的模型AR+diff)去解决的</vt:lpstr>
      <vt:lpstr>从一维离散文本到二维连续图片以及技术和任务的逐渐统一的启发</vt:lpstr>
      <vt:lpstr>从一维离散文本到二维连续图片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启发（个人理解）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Diffusion  and   Autoregressive</dc:title>
  <dc:creator/>
  <cp:lastModifiedBy>Lb</cp:lastModifiedBy>
  <cp:revision>7</cp:revision>
  <dcterms:created xsi:type="dcterms:W3CDTF">2025-08-18T08:07:10Z</dcterms:created>
  <dcterms:modified xsi:type="dcterms:W3CDTF">2025-08-18T08:07:10Z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95447C4D1CDE686EBCD3A2681812FF31_43</vt:lpwstr>
  </property>
  <property fmtid="{D5CDD505-2E9C-101B-9397-08002B2CF9AE}" pid="3" name="KSOProductBuildVer">
    <vt:lpwstr>2052-6.11.0.8885</vt:lpwstr>
  </property>
</Properties>
</file>